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harts/chart7.xml" ContentType="application/vnd.openxmlformats-officedocument.drawingml.chart+xml"/>
  <Override PartName="/ppt/charts/chart3.xml" ContentType="application/vnd.openxmlformats-officedocument.drawingml.chart+xml"/>
  <Override PartName="/ppt/charts/chart5.xml" ContentType="application/vnd.openxmlformats-officedocument.drawingml.chart+xml"/>
  <Default Extension="xlsx" ContentType="application/vnd.openxmlformats-officedocument.spreadsheetml.sheet"/>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charts/chart8.xml" ContentType="application/vnd.openxmlformats-officedocument.drawingml.chart+xml"/>
  <Override PartName="/ppt/slideLayouts/slideLayout10.xml" ContentType="application/vnd.openxmlformats-officedocument.presentationml.slideLayout+xml"/>
  <Override PartName="/ppt/charts/chart6.xml" ContentType="application/vnd.openxmlformats-officedocument.drawingml.chart+xml"/>
  <Override PartName="/ppt/charts/chart4.xml" ContentType="application/vnd.openxmlformats-officedocument.drawingml.char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sldIdLst>
    <p:sldId id="602" r:id="rId2"/>
    <p:sldId id="256" r:id="rId3"/>
    <p:sldId id="533" r:id="rId4"/>
    <p:sldId id="385" r:id="rId5"/>
    <p:sldId id="589" r:id="rId6"/>
    <p:sldId id="588" r:id="rId7"/>
    <p:sldId id="524" r:id="rId8"/>
    <p:sldId id="552" r:id="rId9"/>
    <p:sldId id="603" r:id="rId10"/>
    <p:sldId id="528" r:id="rId11"/>
    <p:sldId id="593" r:id="rId12"/>
    <p:sldId id="466" r:id="rId13"/>
    <p:sldId id="550" r:id="rId14"/>
    <p:sldId id="390" r:id="rId15"/>
    <p:sldId id="393" r:id="rId16"/>
    <p:sldId id="391" r:id="rId17"/>
    <p:sldId id="530" r:id="rId18"/>
    <p:sldId id="441" r:id="rId19"/>
    <p:sldId id="392" r:id="rId20"/>
    <p:sldId id="468" r:id="rId21"/>
    <p:sldId id="469" r:id="rId22"/>
    <p:sldId id="553" r:id="rId23"/>
    <p:sldId id="554" r:id="rId24"/>
    <p:sldId id="555" r:id="rId25"/>
    <p:sldId id="556" r:id="rId26"/>
    <p:sldId id="579" r:id="rId27"/>
    <p:sldId id="580" r:id="rId28"/>
    <p:sldId id="601" r:id="rId29"/>
    <p:sldId id="576" r:id="rId30"/>
    <p:sldId id="594" r:id="rId31"/>
    <p:sldId id="578" r:id="rId32"/>
    <p:sldId id="563" r:id="rId33"/>
    <p:sldId id="597" r:id="rId34"/>
    <p:sldId id="565" r:id="rId35"/>
    <p:sldId id="598" r:id="rId36"/>
    <p:sldId id="582" r:id="rId37"/>
    <p:sldId id="599" r:id="rId38"/>
    <p:sldId id="600" r:id="rId39"/>
    <p:sldId id="573" r:id="rId40"/>
    <p:sldId id="574" r:id="rId41"/>
    <p:sldId id="575" r:id="rId42"/>
    <p:sldId id="534" r:id="rId43"/>
    <p:sldId id="535" r:id="rId44"/>
    <p:sldId id="536" r:id="rId45"/>
    <p:sldId id="539" r:id="rId46"/>
    <p:sldId id="540" r:id="rId47"/>
    <p:sldId id="541" r:id="rId48"/>
    <p:sldId id="531" r:id="rId49"/>
    <p:sldId id="532" r:id="rId50"/>
    <p:sldId id="542" r:id="rId51"/>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ema Uygulanmış Stil 1 - Vurgu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CF1AB2-1976-4502-BF36-3FF5EA218861}" styleName="Orta Stil 4 - Vurgu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272" autoAdjust="0"/>
    <p:restoredTop sz="92652" autoAdjust="0"/>
  </p:normalViewPr>
  <p:slideViewPr>
    <p:cSldViewPr>
      <p:cViewPr>
        <p:scale>
          <a:sx n="70" d="100"/>
          <a:sy n="70" d="100"/>
        </p:scale>
        <p:origin x="-500" y="852"/>
      </p:cViewPr>
      <p:guideLst>
        <p:guide orient="horz" pos="2160"/>
        <p:guide pos="2880"/>
      </p:guideLst>
    </p:cSldViewPr>
  </p:slideViewPr>
  <p:outlineViewPr>
    <p:cViewPr>
      <p:scale>
        <a:sx n="33" d="100"/>
        <a:sy n="33" d="100"/>
      </p:scale>
      <p:origin x="36" y="228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oleObject" Target="file:///C:\Users\TEPAV-G6\Desktop\AP%20RAPORLAMA\APR-comparative.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TEPAV-G6\Desktop\5500.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TEPAV-G6\Desktop\5500.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TEPAV-G6\Desktop\5500.xlsx" TargetMode="External"/></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Office_Excel__al__ma_Sayfas_1.xlsx"/></Relationships>
</file>

<file path=ppt/charts/_rels/chart6.xml.rels><?xml version="1.0" encoding="UTF-8" standalone="yes"?>
<Relationships xmlns="http://schemas.openxmlformats.org/package/2006/relationships"><Relationship Id="rId1" Type="http://schemas.openxmlformats.org/officeDocument/2006/relationships/oleObject" Target="file:///C:\Users\TEPAV-G6\Desktop\5500.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TEPAV-G6\Desktop\5500.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ASUS%20ZEN%209\Desktop\Desktop\AP%20RAPORLAMA\APR-comparative.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tr-TR"/>
  <c:style val="18"/>
  <c:chart>
    <c:plotArea>
      <c:layout/>
      <c:barChart>
        <c:barDir val="col"/>
        <c:grouping val="clustered"/>
        <c:ser>
          <c:idx val="0"/>
          <c:order val="0"/>
          <c:cat>
            <c:strRef>
              <c:f>KATILIM!$N$17:$N$29</c:f>
              <c:strCache>
                <c:ptCount val="13"/>
                <c:pt idx="0">
                  <c:v>ANKARA</c:v>
                </c:pt>
                <c:pt idx="1">
                  <c:v>EDİRNE</c:v>
                </c:pt>
                <c:pt idx="2">
                  <c:v>KONYA</c:v>
                </c:pt>
                <c:pt idx="3">
                  <c:v>SAMSUN</c:v>
                </c:pt>
                <c:pt idx="4">
                  <c:v>DİYARBAKIR</c:v>
                </c:pt>
                <c:pt idx="5">
                  <c:v>ANKARA/8 MART</c:v>
                </c:pt>
                <c:pt idx="6">
                  <c:v>ERZURUM</c:v>
                </c:pt>
                <c:pt idx="7">
                  <c:v>BURSA</c:v>
                </c:pt>
                <c:pt idx="8">
                  <c:v>ANTALYA</c:v>
                </c:pt>
                <c:pt idx="9">
                  <c:v>İZMİR</c:v>
                </c:pt>
                <c:pt idx="10">
                  <c:v>TRABZON</c:v>
                </c:pt>
                <c:pt idx="11">
                  <c:v>GAZİANTEP</c:v>
                </c:pt>
                <c:pt idx="12">
                  <c:v>İSTANBUL </c:v>
                </c:pt>
              </c:strCache>
            </c:strRef>
          </c:cat>
          <c:val>
            <c:numRef>
              <c:f>KATILIM!$O$17:$O$29</c:f>
              <c:numCache>
                <c:formatCode>General</c:formatCode>
                <c:ptCount val="13"/>
                <c:pt idx="0">
                  <c:v>150</c:v>
                </c:pt>
                <c:pt idx="1">
                  <c:v>200</c:v>
                </c:pt>
                <c:pt idx="2">
                  <c:v>300</c:v>
                </c:pt>
                <c:pt idx="3">
                  <c:v>330</c:v>
                </c:pt>
                <c:pt idx="4">
                  <c:v>360</c:v>
                </c:pt>
                <c:pt idx="5">
                  <c:v>370</c:v>
                </c:pt>
                <c:pt idx="6">
                  <c:v>520</c:v>
                </c:pt>
                <c:pt idx="7">
                  <c:v>560</c:v>
                </c:pt>
                <c:pt idx="8">
                  <c:v>570</c:v>
                </c:pt>
                <c:pt idx="9">
                  <c:v>640</c:v>
                </c:pt>
                <c:pt idx="10">
                  <c:v>700</c:v>
                </c:pt>
                <c:pt idx="11">
                  <c:v>720</c:v>
                </c:pt>
                <c:pt idx="12">
                  <c:v>1020</c:v>
                </c:pt>
              </c:numCache>
            </c:numRef>
          </c:val>
        </c:ser>
        <c:dLbls>
          <c:showVal val="1"/>
        </c:dLbls>
        <c:axId val="83957248"/>
        <c:axId val="83958784"/>
      </c:barChart>
      <c:catAx>
        <c:axId val="83957248"/>
        <c:scaling>
          <c:orientation val="minMax"/>
        </c:scaling>
        <c:axPos val="b"/>
        <c:tickLblPos val="nextTo"/>
        <c:txPr>
          <a:bodyPr/>
          <a:lstStyle/>
          <a:p>
            <a:pPr>
              <a:defRPr sz="1400"/>
            </a:pPr>
            <a:endParaRPr lang="tr-TR"/>
          </a:p>
        </c:txPr>
        <c:crossAx val="83958784"/>
        <c:crosses val="autoZero"/>
        <c:auto val="1"/>
        <c:lblAlgn val="ctr"/>
        <c:lblOffset val="100"/>
      </c:catAx>
      <c:valAx>
        <c:axId val="83958784"/>
        <c:scaling>
          <c:orientation val="minMax"/>
        </c:scaling>
        <c:axPos val="l"/>
        <c:majorGridlines/>
        <c:numFmt formatCode="General" sourceLinked="1"/>
        <c:tickLblPos val="nextTo"/>
        <c:txPr>
          <a:bodyPr/>
          <a:lstStyle/>
          <a:p>
            <a:pPr>
              <a:defRPr sz="1400"/>
            </a:pPr>
            <a:endParaRPr lang="tr-TR"/>
          </a:p>
        </c:txPr>
        <c:crossAx val="83957248"/>
        <c:crosses val="autoZero"/>
        <c:crossBetween val="between"/>
      </c:valAx>
    </c:plotArea>
    <c:plotVisOnly val="1"/>
  </c:chart>
  <c:txPr>
    <a:bodyPr/>
    <a:lstStyle/>
    <a:p>
      <a:pPr>
        <a:defRPr sz="1800" b="1"/>
      </a:pPr>
      <a:endParaRPr lang="tr-TR"/>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tr-TR"/>
  <c:style val="26"/>
  <c:chart>
    <c:view3D>
      <c:rotX val="30"/>
      <c:perspective val="30"/>
    </c:view3D>
    <c:plotArea>
      <c:layout>
        <c:manualLayout>
          <c:layoutTarget val="inner"/>
          <c:xMode val="edge"/>
          <c:yMode val="edge"/>
          <c:x val="4.1666666666666664E-2"/>
          <c:y val="2.8716216216216218E-2"/>
          <c:w val="0.87067949839603931"/>
          <c:h val="0.97128386074382211"/>
        </c:manualLayout>
      </c:layout>
      <c:pie3DChart>
        <c:varyColors val="1"/>
        <c:ser>
          <c:idx val="0"/>
          <c:order val="0"/>
          <c:explosion val="25"/>
          <c:dLbls>
            <c:dLbl>
              <c:idx val="0"/>
              <c:tx>
                <c:rich>
                  <a:bodyPr/>
                  <a:lstStyle/>
                  <a:p>
                    <a:pPr>
                      <a:defRPr sz="1800" b="1">
                        <a:solidFill>
                          <a:schemeClr val="bg1"/>
                        </a:solidFill>
                      </a:defRPr>
                    </a:pPr>
                    <a:r>
                      <a:rPr lang="en-US" sz="1800" b="1" smtClean="0">
                        <a:solidFill>
                          <a:schemeClr val="bg1"/>
                        </a:solidFill>
                      </a:rPr>
                      <a:t>1</a:t>
                    </a:r>
                    <a:r>
                      <a:rPr lang="tr-TR" smtClean="0">
                        <a:solidFill>
                          <a:schemeClr val="bg1"/>
                        </a:solidFill>
                      </a:rPr>
                      <a:t>7</a:t>
                    </a:r>
                    <a:r>
                      <a:rPr lang="en-US" smtClean="0">
                        <a:solidFill>
                          <a:schemeClr val="bg1"/>
                        </a:solidFill>
                      </a:rPr>
                      <a:t>%</a:t>
                    </a:r>
                    <a:endParaRPr lang="en-US">
                      <a:solidFill>
                        <a:schemeClr val="bg1"/>
                      </a:solidFill>
                    </a:endParaRPr>
                  </a:p>
                </c:rich>
              </c:tx>
              <c:spPr/>
              <c:showPercent val="1"/>
            </c:dLbl>
            <c:dLbl>
              <c:idx val="1"/>
              <c:spPr/>
              <c:txPr>
                <a:bodyPr/>
                <a:lstStyle/>
                <a:p>
                  <a:pPr>
                    <a:defRPr sz="1800" b="1">
                      <a:solidFill>
                        <a:schemeClr val="bg1"/>
                      </a:solidFill>
                    </a:defRPr>
                  </a:pPr>
                  <a:endParaRPr lang="tr-TR"/>
                </a:p>
              </c:txPr>
            </c:dLbl>
            <c:dLbl>
              <c:idx val="2"/>
              <c:tx>
                <c:rich>
                  <a:bodyPr/>
                  <a:lstStyle/>
                  <a:p>
                    <a:pPr>
                      <a:defRPr sz="1800" b="1">
                        <a:solidFill>
                          <a:schemeClr val="bg1"/>
                        </a:solidFill>
                      </a:defRPr>
                    </a:pPr>
                    <a:r>
                      <a:rPr lang="tr-TR" sz="1800" b="1" smtClean="0">
                        <a:solidFill>
                          <a:schemeClr val="bg1"/>
                        </a:solidFill>
                      </a:rPr>
                      <a:t>3</a:t>
                    </a:r>
                    <a:r>
                      <a:rPr lang="tr-TR" smtClean="0">
                        <a:solidFill>
                          <a:schemeClr val="bg1"/>
                        </a:solidFill>
                      </a:rPr>
                      <a:t>9</a:t>
                    </a:r>
                    <a:r>
                      <a:rPr lang="en-US" smtClean="0">
                        <a:solidFill>
                          <a:schemeClr val="bg1"/>
                        </a:solidFill>
                      </a:rPr>
                      <a:t>%</a:t>
                    </a:r>
                    <a:endParaRPr lang="en-US">
                      <a:solidFill>
                        <a:schemeClr val="bg1"/>
                      </a:solidFill>
                    </a:endParaRPr>
                  </a:p>
                </c:rich>
              </c:tx>
              <c:spPr/>
              <c:showPercent val="1"/>
            </c:dLbl>
            <c:dLbl>
              <c:idx val="3"/>
              <c:layout>
                <c:manualLayout>
                  <c:x val="9.3084281131525212E-2"/>
                  <c:y val="8.7047244094488191E-2"/>
                </c:manualLayout>
              </c:layout>
              <c:spPr/>
              <c:txPr>
                <a:bodyPr/>
                <a:lstStyle/>
                <a:p>
                  <a:pPr>
                    <a:defRPr sz="1800" b="1">
                      <a:solidFill>
                        <a:schemeClr val="bg1"/>
                      </a:solidFill>
                    </a:defRPr>
                  </a:pPr>
                  <a:endParaRPr lang="tr-TR"/>
                </a:p>
              </c:txPr>
              <c:showPercent val="1"/>
            </c:dLbl>
            <c:txPr>
              <a:bodyPr/>
              <a:lstStyle/>
              <a:p>
                <a:pPr>
                  <a:defRPr sz="1800" b="1"/>
                </a:pPr>
                <a:endParaRPr lang="tr-TR"/>
              </a:p>
            </c:txPr>
            <c:showPercent val="1"/>
            <c:showLeaderLines val="1"/>
          </c:dLbls>
          <c:cat>
            <c:strRef>
              <c:f>Sayfa1!$N$1:$Q$1</c:f>
              <c:strCache>
                <c:ptCount val="4"/>
                <c:pt idx="0">
                  <c:v>30 yaş ve altı</c:v>
                </c:pt>
                <c:pt idx="1">
                  <c:v>31-45</c:v>
                </c:pt>
                <c:pt idx="2">
                  <c:v>46-60</c:v>
                </c:pt>
                <c:pt idx="3">
                  <c:v>61 yaş ve üstü</c:v>
                </c:pt>
              </c:strCache>
            </c:strRef>
          </c:cat>
          <c:val>
            <c:numRef>
              <c:f>Sayfa1!$N$2:$Q$2</c:f>
              <c:numCache>
                <c:formatCode>0</c:formatCode>
                <c:ptCount val="4"/>
                <c:pt idx="0">
                  <c:v>16</c:v>
                </c:pt>
                <c:pt idx="1">
                  <c:v>34</c:v>
                </c:pt>
                <c:pt idx="2">
                  <c:v>39</c:v>
                </c:pt>
                <c:pt idx="3">
                  <c:v>10</c:v>
                </c:pt>
              </c:numCache>
            </c:numRef>
          </c:val>
        </c:ser>
      </c:pie3DChart>
    </c:plotArea>
    <c:legend>
      <c:legendPos val="r"/>
      <c:layout>
        <c:manualLayout>
          <c:xMode val="edge"/>
          <c:yMode val="edge"/>
          <c:x val="3.3203434316473192E-2"/>
          <c:y val="0.81070560947323789"/>
          <c:w val="0.93007340184171849"/>
          <c:h val="0.18866630043337723"/>
        </c:manualLayout>
      </c:layout>
      <c:txPr>
        <a:bodyPr/>
        <a:lstStyle/>
        <a:p>
          <a:pPr>
            <a:defRPr b="1"/>
          </a:pPr>
          <a:endParaRPr lang="tr-TR"/>
        </a:p>
      </c:txPr>
    </c:legend>
    <c:plotVisOnly val="1"/>
  </c:chart>
  <c:txPr>
    <a:bodyPr/>
    <a:lstStyle/>
    <a:p>
      <a:pPr>
        <a:defRPr sz="1400"/>
      </a:pPr>
      <a:endParaRPr lang="tr-TR"/>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tr-TR"/>
  <c:style val="18"/>
  <c:chart>
    <c:plotArea>
      <c:layout>
        <c:manualLayout>
          <c:layoutTarget val="inner"/>
          <c:xMode val="edge"/>
          <c:yMode val="edge"/>
          <c:x val="7.6923076923076927E-2"/>
          <c:y val="4.5147117483707956E-2"/>
          <c:w val="0.82352143482064744"/>
          <c:h val="0.74691501767534396"/>
        </c:manualLayout>
      </c:layout>
      <c:pieChart>
        <c:varyColors val="1"/>
        <c:ser>
          <c:idx val="0"/>
          <c:order val="0"/>
          <c:explosion val="25"/>
          <c:dLbls>
            <c:txPr>
              <a:bodyPr/>
              <a:lstStyle/>
              <a:p>
                <a:pPr>
                  <a:defRPr sz="2000" b="1">
                    <a:solidFill>
                      <a:schemeClr val="bg1"/>
                    </a:solidFill>
                  </a:defRPr>
                </a:pPr>
                <a:endParaRPr lang="tr-TR"/>
              </a:p>
            </c:txPr>
            <c:dLblPos val="ctr"/>
            <c:showPercent val="1"/>
            <c:showLeaderLines val="1"/>
          </c:dLbls>
          <c:cat>
            <c:strRef>
              <c:f>Sayfa1!$N$7:$O$7</c:f>
              <c:strCache>
                <c:ptCount val="2"/>
                <c:pt idx="0">
                  <c:v>KADIN</c:v>
                </c:pt>
                <c:pt idx="1">
                  <c:v>ERKEK</c:v>
                </c:pt>
              </c:strCache>
            </c:strRef>
          </c:cat>
          <c:val>
            <c:numRef>
              <c:f>Sayfa1!$N$8:$O$8</c:f>
              <c:numCache>
                <c:formatCode>General</c:formatCode>
                <c:ptCount val="2"/>
                <c:pt idx="0">
                  <c:v>28</c:v>
                </c:pt>
                <c:pt idx="1">
                  <c:v>72</c:v>
                </c:pt>
              </c:numCache>
            </c:numRef>
          </c:val>
        </c:ser>
        <c:dLbls>
          <c:showVal val="1"/>
        </c:dLbls>
        <c:firstSliceAng val="0"/>
      </c:pieChart>
    </c:plotArea>
    <c:legend>
      <c:legendPos val="r"/>
      <c:layout>
        <c:manualLayout>
          <c:xMode val="edge"/>
          <c:yMode val="edge"/>
          <c:x val="7.5658186957399551E-2"/>
          <c:y val="0.81039150655909298"/>
          <c:w val="0.76622215492293932"/>
          <c:h val="0.1776665377728554"/>
        </c:manualLayout>
      </c:layout>
      <c:txPr>
        <a:bodyPr/>
        <a:lstStyle/>
        <a:p>
          <a:pPr>
            <a:defRPr sz="1400" b="1"/>
          </a:pPr>
          <a:endParaRPr lang="tr-TR"/>
        </a:p>
      </c:txPr>
    </c:legend>
    <c:plotVisOnly val="1"/>
  </c:chart>
  <c:txPr>
    <a:bodyPr/>
    <a:lstStyle/>
    <a:p>
      <a:pPr>
        <a:defRPr sz="4000"/>
      </a:pPr>
      <a:endParaRPr lang="tr-TR"/>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tr-TR"/>
  <c:style val="18"/>
  <c:chart>
    <c:view3D>
      <c:rotX val="30"/>
      <c:perspective val="30"/>
    </c:view3D>
    <c:plotArea>
      <c:layout>
        <c:manualLayout>
          <c:layoutTarget val="inner"/>
          <c:xMode val="edge"/>
          <c:yMode val="edge"/>
          <c:x val="3.333333333333334E-2"/>
          <c:y val="1.8250218722659667E-2"/>
          <c:w val="0.89491094863142107"/>
          <c:h val="0.98174978127734036"/>
        </c:manualLayout>
      </c:layout>
      <c:pie3DChart>
        <c:varyColors val="1"/>
        <c:ser>
          <c:idx val="0"/>
          <c:order val="0"/>
          <c:explosion val="25"/>
          <c:dLbls>
            <c:dLbl>
              <c:idx val="0"/>
              <c:layout>
                <c:manualLayout>
                  <c:x val="-0.13816089849234053"/>
                  <c:y val="8.6498736269077475E-2"/>
                </c:manualLayout>
              </c:layout>
              <c:dLblPos val="bestFit"/>
              <c:showPercent val="1"/>
            </c:dLbl>
            <c:dLbl>
              <c:idx val="4"/>
              <c:layout>
                <c:manualLayout>
                  <c:x val="7.234206189342679E-2"/>
                  <c:y val="0.11014751628268689"/>
                </c:manualLayout>
              </c:layout>
              <c:dLblPos val="bestFit"/>
              <c:showPercent val="1"/>
            </c:dLbl>
            <c:txPr>
              <a:bodyPr/>
              <a:lstStyle/>
              <a:p>
                <a:pPr>
                  <a:defRPr sz="2000">
                    <a:solidFill>
                      <a:schemeClr val="bg1"/>
                    </a:solidFill>
                  </a:defRPr>
                </a:pPr>
                <a:endParaRPr lang="tr-TR"/>
              </a:p>
            </c:txPr>
            <c:dLblPos val="ctr"/>
            <c:showPercent val="1"/>
            <c:showLeaderLines val="1"/>
          </c:dLbls>
          <c:cat>
            <c:strRef>
              <c:f>Sayfa1!$W$53:$AA$53</c:f>
              <c:strCache>
                <c:ptCount val="5"/>
                <c:pt idx="0">
                  <c:v>İlkokul</c:v>
                </c:pt>
                <c:pt idx="1">
                  <c:v>Ortaokul</c:v>
                </c:pt>
                <c:pt idx="2">
                  <c:v>Lise</c:v>
                </c:pt>
                <c:pt idx="3">
                  <c:v>Üniversite</c:v>
                </c:pt>
                <c:pt idx="4">
                  <c:v>Y.Lisans</c:v>
                </c:pt>
              </c:strCache>
            </c:strRef>
          </c:cat>
          <c:val>
            <c:numRef>
              <c:f>Sayfa1!$W$54:$AA$54</c:f>
              <c:numCache>
                <c:formatCode>General</c:formatCode>
                <c:ptCount val="5"/>
                <c:pt idx="0">
                  <c:v>13</c:v>
                </c:pt>
                <c:pt idx="1">
                  <c:v>9</c:v>
                </c:pt>
                <c:pt idx="2">
                  <c:v>29</c:v>
                </c:pt>
                <c:pt idx="3">
                  <c:v>41</c:v>
                </c:pt>
                <c:pt idx="4">
                  <c:v>8</c:v>
                </c:pt>
              </c:numCache>
            </c:numRef>
          </c:val>
        </c:ser>
      </c:pie3DChart>
    </c:plotArea>
    <c:legend>
      <c:legendPos val="r"/>
      <c:layout>
        <c:manualLayout>
          <c:xMode val="edge"/>
          <c:yMode val="edge"/>
          <c:x val="2.1172353455818051E-2"/>
          <c:y val="0.74718844172256249"/>
          <c:w val="0.85477652249990665"/>
          <c:h val="0.25281153714481558"/>
        </c:manualLayout>
      </c:layout>
      <c:txPr>
        <a:bodyPr/>
        <a:lstStyle/>
        <a:p>
          <a:pPr>
            <a:defRPr sz="1400"/>
          </a:pPr>
          <a:endParaRPr lang="tr-TR"/>
        </a:p>
      </c:txPr>
    </c:legend>
    <c:plotVisOnly val="1"/>
  </c:chart>
  <c:txPr>
    <a:bodyPr/>
    <a:lstStyle/>
    <a:p>
      <a:pPr>
        <a:defRPr sz="1800" b="1"/>
      </a:pPr>
      <a:endParaRPr lang="tr-TR"/>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tr-TR"/>
  <c:style val="18"/>
  <c:chart>
    <c:title>
      <c:tx>
        <c:rich>
          <a:bodyPr/>
          <a:lstStyle/>
          <a:p>
            <a:pPr>
              <a:defRPr>
                <a:latin typeface="Arial" pitchFamily="34" charset="0"/>
                <a:cs typeface="Arial" pitchFamily="34" charset="0"/>
              </a:defRPr>
            </a:pPr>
            <a:r>
              <a:rPr lang="tr-TR" smtClean="0">
                <a:latin typeface="Arial" pitchFamily="34" charset="0"/>
                <a:cs typeface="Arial" pitchFamily="34" charset="0"/>
              </a:rPr>
              <a:t>What do you think</a:t>
            </a:r>
            <a:r>
              <a:rPr lang="tr-TR" baseline="0" smtClean="0">
                <a:latin typeface="Arial" pitchFamily="34" charset="0"/>
                <a:cs typeface="Arial" pitchFamily="34" charset="0"/>
              </a:rPr>
              <a:t> of the current constitution?</a:t>
            </a:r>
            <a:endParaRPr lang="tr-TR">
              <a:latin typeface="Arial" pitchFamily="34" charset="0"/>
              <a:cs typeface="Arial" pitchFamily="34" charset="0"/>
            </a:endParaRPr>
          </a:p>
        </c:rich>
      </c:tx>
      <c:layout>
        <c:manualLayout>
          <c:xMode val="edge"/>
          <c:yMode val="edge"/>
          <c:x val="0.16584022309711291"/>
          <c:y val="7.5757575757575774E-2"/>
        </c:manualLayout>
      </c:layout>
    </c:title>
    <c:view3D>
      <c:rotX val="30"/>
      <c:perspective val="30"/>
    </c:view3D>
    <c:plotArea>
      <c:layout/>
      <c:pie3DChart>
        <c:varyColors val="1"/>
        <c:ser>
          <c:idx val="0"/>
          <c:order val="0"/>
          <c:tx>
            <c:strRef>
              <c:f>Sayfa1!$B$1</c:f>
              <c:strCache>
                <c:ptCount val="1"/>
                <c:pt idx="0">
                  <c:v>Bugünkü anayasayı beğeniyor musunuz?</c:v>
                </c:pt>
              </c:strCache>
            </c:strRef>
          </c:tx>
          <c:explosion val="25"/>
          <c:dLbls>
            <c:dLbl>
              <c:idx val="0"/>
              <c:tx>
                <c:rich>
                  <a:bodyPr/>
                  <a:lstStyle/>
                  <a:p>
                    <a:r>
                      <a:rPr lang="en-US" smtClean="0"/>
                      <a:t>7</a:t>
                    </a:r>
                    <a:r>
                      <a:rPr lang="tr-TR" smtClean="0"/>
                      <a:t>5</a:t>
                    </a:r>
                    <a:r>
                      <a:rPr lang="en-US" smtClean="0"/>
                      <a:t>%</a:t>
                    </a:r>
                    <a:endParaRPr lang="en-US"/>
                  </a:p>
                </c:rich>
              </c:tx>
              <c:showPercent val="1"/>
            </c:dLbl>
            <c:dLbl>
              <c:idx val="1"/>
              <c:tx>
                <c:rich>
                  <a:bodyPr/>
                  <a:lstStyle/>
                  <a:p>
                    <a:r>
                      <a:rPr lang="en-US" smtClean="0"/>
                      <a:t>2</a:t>
                    </a:r>
                    <a:r>
                      <a:rPr lang="tr-TR" smtClean="0"/>
                      <a:t>5</a:t>
                    </a:r>
                    <a:r>
                      <a:rPr lang="en-US" smtClean="0"/>
                      <a:t>%</a:t>
                    </a:r>
                    <a:endParaRPr lang="en-US"/>
                  </a:p>
                </c:rich>
              </c:tx>
              <c:showPercent val="1"/>
            </c:dLbl>
            <c:txPr>
              <a:bodyPr/>
              <a:lstStyle/>
              <a:p>
                <a:pPr>
                  <a:defRPr sz="3200" b="1">
                    <a:solidFill>
                      <a:schemeClr val="bg1"/>
                    </a:solidFill>
                  </a:defRPr>
                </a:pPr>
                <a:endParaRPr lang="tr-TR"/>
              </a:p>
            </c:txPr>
            <c:showPercent val="1"/>
            <c:showLeaderLines val="1"/>
          </c:dLbls>
          <c:cat>
            <c:strRef>
              <c:f>Sayfa1!$A$2:$A$3</c:f>
              <c:strCache>
                <c:ptCount val="2"/>
                <c:pt idx="0">
                  <c:v>Beğenmiyorum</c:v>
                </c:pt>
                <c:pt idx="1">
                  <c:v>Beğeniyorum</c:v>
                </c:pt>
              </c:strCache>
            </c:strRef>
          </c:cat>
          <c:val>
            <c:numRef>
              <c:f>Sayfa1!$B$2:$B$3</c:f>
              <c:numCache>
                <c:formatCode>General</c:formatCode>
                <c:ptCount val="2"/>
                <c:pt idx="0">
                  <c:v>74</c:v>
                </c:pt>
                <c:pt idx="1">
                  <c:v>26</c:v>
                </c:pt>
              </c:numCache>
            </c:numRef>
          </c:val>
        </c:ser>
      </c:pie3DChart>
    </c:plotArea>
    <c:legend>
      <c:legendPos val="r"/>
      <c:layout>
        <c:manualLayout>
          <c:xMode val="edge"/>
          <c:yMode val="edge"/>
          <c:x val="0.76405021018714558"/>
          <c:y val="0.3625356402818069"/>
          <c:w val="0.22781970851204594"/>
          <c:h val="0.24431040198922638"/>
        </c:manualLayout>
      </c:layout>
      <c:txPr>
        <a:bodyPr/>
        <a:lstStyle/>
        <a:p>
          <a:pPr>
            <a:defRPr sz="2000" b="1"/>
          </a:pPr>
          <a:endParaRPr lang="tr-TR"/>
        </a:p>
      </c:txPr>
    </c:legend>
    <c:plotVisOnly val="1"/>
  </c:chart>
  <c:txPr>
    <a:bodyPr/>
    <a:lstStyle/>
    <a:p>
      <a:pPr>
        <a:defRPr sz="1800"/>
      </a:pPr>
      <a:endParaRPr lang="tr-TR"/>
    </a:p>
  </c:txPr>
  <c:externalData r:id="rId1"/>
</c:chartSpace>
</file>

<file path=ppt/charts/chart6.xml><?xml version="1.0" encoding="utf-8"?>
<c:chartSpace xmlns:c="http://schemas.openxmlformats.org/drawingml/2006/chart" xmlns:a="http://schemas.openxmlformats.org/drawingml/2006/main" xmlns:r="http://schemas.openxmlformats.org/officeDocument/2006/relationships">
  <c:date1904 val="1"/>
  <c:lang val="tr-TR"/>
  <c:style val="18"/>
  <c:chart>
    <c:view3D>
      <c:rotX val="30"/>
      <c:perspective val="30"/>
    </c:view3D>
    <c:plotArea>
      <c:layout/>
      <c:pie3DChart>
        <c:varyColors val="1"/>
        <c:ser>
          <c:idx val="0"/>
          <c:order val="0"/>
          <c:explosion val="25"/>
          <c:dLbls>
            <c:dLbl>
              <c:idx val="1"/>
              <c:tx>
                <c:rich>
                  <a:bodyPr/>
                  <a:lstStyle/>
                  <a:p>
                    <a:r>
                      <a:rPr lang="en-US" smtClean="0"/>
                      <a:t>6</a:t>
                    </a:r>
                    <a:r>
                      <a:rPr lang="tr-TR" smtClean="0"/>
                      <a:t>2</a:t>
                    </a:r>
                    <a:r>
                      <a:rPr lang="en-US" smtClean="0"/>
                      <a:t>%</a:t>
                    </a:r>
                    <a:endParaRPr lang="en-US"/>
                  </a:p>
                </c:rich>
              </c:tx>
              <c:dLblPos val="ctr"/>
              <c:showPercent val="1"/>
            </c:dLbl>
            <c:dLbl>
              <c:idx val="2"/>
              <c:tx>
                <c:rich>
                  <a:bodyPr/>
                  <a:lstStyle/>
                  <a:p>
                    <a:r>
                      <a:rPr lang="en-US" smtClean="0"/>
                      <a:t>1</a:t>
                    </a:r>
                    <a:r>
                      <a:rPr lang="tr-TR" smtClean="0"/>
                      <a:t>1</a:t>
                    </a:r>
                    <a:r>
                      <a:rPr lang="en-US" smtClean="0"/>
                      <a:t>%</a:t>
                    </a:r>
                    <a:endParaRPr lang="en-US"/>
                  </a:p>
                </c:rich>
              </c:tx>
              <c:dLblPos val="ctr"/>
              <c:showPercent val="1"/>
            </c:dLbl>
            <c:txPr>
              <a:bodyPr/>
              <a:lstStyle/>
              <a:p>
                <a:pPr>
                  <a:defRPr sz="2400"/>
                </a:pPr>
                <a:endParaRPr lang="tr-TR"/>
              </a:p>
            </c:txPr>
            <c:dLblPos val="ctr"/>
            <c:showPercent val="1"/>
            <c:showLeaderLines val="1"/>
          </c:dLbls>
          <c:cat>
            <c:strRef>
              <c:f>Sayfa1!$O$141:$Q$141</c:f>
              <c:strCache>
                <c:ptCount val="3"/>
                <c:pt idx="0">
                  <c:v>Bazı maddeleri değişmeli</c:v>
                </c:pt>
                <c:pt idx="1">
                  <c:v>Sıfırdan yenisi yapılmalı</c:v>
                </c:pt>
                <c:pt idx="2">
                  <c:v>Yenisi yapılmalı ama zamanı değil</c:v>
                </c:pt>
              </c:strCache>
            </c:strRef>
          </c:cat>
          <c:val>
            <c:numRef>
              <c:f>Sayfa1!$O$142:$Q$142</c:f>
              <c:numCache>
                <c:formatCode>General</c:formatCode>
                <c:ptCount val="3"/>
                <c:pt idx="0">
                  <c:v>27</c:v>
                </c:pt>
                <c:pt idx="1">
                  <c:v>63</c:v>
                </c:pt>
                <c:pt idx="2">
                  <c:v>10</c:v>
                </c:pt>
              </c:numCache>
            </c:numRef>
          </c:val>
        </c:ser>
        <c:dLbls>
          <c:showVal val="1"/>
        </c:dLbls>
      </c:pie3DChart>
    </c:plotArea>
    <c:legend>
      <c:legendPos val="r"/>
      <c:txPr>
        <a:bodyPr/>
        <a:lstStyle/>
        <a:p>
          <a:pPr>
            <a:defRPr>
              <a:solidFill>
                <a:schemeClr val="tx1"/>
              </a:solidFill>
            </a:defRPr>
          </a:pPr>
          <a:endParaRPr lang="tr-TR"/>
        </a:p>
      </c:txPr>
    </c:legend>
    <c:plotVisOnly val="1"/>
  </c:chart>
  <c:txPr>
    <a:bodyPr/>
    <a:lstStyle/>
    <a:p>
      <a:pPr>
        <a:defRPr sz="1800" b="1">
          <a:solidFill>
            <a:schemeClr val="bg1"/>
          </a:solidFill>
        </a:defRPr>
      </a:pPr>
      <a:endParaRPr lang="tr-TR"/>
    </a:p>
  </c:txPr>
  <c:externalData r:id="rId1"/>
</c:chartSpace>
</file>

<file path=ppt/charts/chart7.xml><?xml version="1.0" encoding="utf-8"?>
<c:chartSpace xmlns:c="http://schemas.openxmlformats.org/drawingml/2006/chart" xmlns:a="http://schemas.openxmlformats.org/drawingml/2006/main" xmlns:r="http://schemas.openxmlformats.org/officeDocument/2006/relationships">
  <c:date1904 val="1"/>
  <c:lang val="tr-TR"/>
  <c:style val="18"/>
  <c:chart>
    <c:view3D>
      <c:rotX val="75"/>
      <c:perspective val="30"/>
    </c:view3D>
    <c:plotArea>
      <c:layout>
        <c:manualLayout>
          <c:layoutTarget val="inner"/>
          <c:xMode val="edge"/>
          <c:yMode val="edge"/>
          <c:x val="0"/>
          <c:y val="0"/>
          <c:w val="0.99956154164939859"/>
          <c:h val="0.86776149907491085"/>
        </c:manualLayout>
      </c:layout>
      <c:pie3DChart>
        <c:varyColors val="1"/>
        <c:ser>
          <c:idx val="0"/>
          <c:order val="0"/>
          <c:explosion val="25"/>
          <c:dLbls>
            <c:txPr>
              <a:bodyPr/>
              <a:lstStyle/>
              <a:p>
                <a:pPr>
                  <a:defRPr sz="3600" b="1"/>
                </a:pPr>
                <a:endParaRPr lang="tr-TR"/>
              </a:p>
            </c:txPr>
            <c:showVal val="1"/>
            <c:showLeaderLines val="1"/>
          </c:dLbls>
          <c:cat>
            <c:strRef>
              <c:f>Sayfa1!$M$88:$Q$88</c:f>
              <c:strCache>
                <c:ptCount val="5"/>
                <c:pt idx="0">
                  <c:v>ÖZGÜRLÜK</c:v>
                </c:pt>
                <c:pt idx="1">
                  <c:v>EŞİTLİK</c:v>
                </c:pt>
                <c:pt idx="2">
                  <c:v>REFAH</c:v>
                </c:pt>
                <c:pt idx="3">
                  <c:v>İSTİKRAR</c:v>
                </c:pt>
                <c:pt idx="4">
                  <c:v>ADALET</c:v>
                </c:pt>
              </c:strCache>
            </c:strRef>
          </c:cat>
          <c:val>
            <c:numRef>
              <c:f>Sayfa1!$M$89:$Q$89</c:f>
              <c:numCache>
                <c:formatCode>General</c:formatCode>
                <c:ptCount val="5"/>
                <c:pt idx="0">
                  <c:v>19</c:v>
                </c:pt>
                <c:pt idx="1">
                  <c:v>14</c:v>
                </c:pt>
                <c:pt idx="2">
                  <c:v>3</c:v>
                </c:pt>
                <c:pt idx="3">
                  <c:v>6</c:v>
                </c:pt>
                <c:pt idx="4">
                  <c:v>58</c:v>
                </c:pt>
              </c:numCache>
            </c:numRef>
          </c:val>
        </c:ser>
      </c:pie3DChart>
    </c:plotArea>
    <c:legend>
      <c:legendPos val="b"/>
      <c:layout>
        <c:manualLayout>
          <c:xMode val="edge"/>
          <c:yMode val="edge"/>
          <c:x val="0"/>
          <c:y val="0.81517602799650069"/>
          <c:w val="0.99834558180227195"/>
          <c:h val="0.13371286089238982"/>
        </c:manualLayout>
      </c:layout>
      <c:txPr>
        <a:bodyPr/>
        <a:lstStyle/>
        <a:p>
          <a:pPr>
            <a:defRPr sz="2800" b="1"/>
          </a:pPr>
          <a:endParaRPr lang="tr-TR"/>
        </a:p>
      </c:txPr>
    </c:legend>
    <c:plotVisOnly val="1"/>
  </c:chart>
  <c:externalData r:id="rId1"/>
</c:chartSpace>
</file>

<file path=ppt/charts/chart8.xml><?xml version="1.0" encoding="utf-8"?>
<c:chartSpace xmlns:c="http://schemas.openxmlformats.org/drawingml/2006/chart" xmlns:a="http://schemas.openxmlformats.org/drawingml/2006/main" xmlns:r="http://schemas.openxmlformats.org/officeDocument/2006/relationships">
  <c:date1904 val="1"/>
  <c:lang val="tr-TR"/>
  <c:style val="18"/>
  <c:chart>
    <c:plotArea>
      <c:layout/>
      <c:barChart>
        <c:barDir val="col"/>
        <c:grouping val="percentStacked"/>
        <c:ser>
          <c:idx val="0"/>
          <c:order val="0"/>
          <c:tx>
            <c:strRef>
              <c:f>GİRİŞ!$B$54</c:f>
              <c:strCache>
                <c:ptCount val="1"/>
                <c:pt idx="0">
                  <c:v>Özgürlük</c:v>
                </c:pt>
              </c:strCache>
            </c:strRef>
          </c:tx>
          <c:cat>
            <c:strRef>
              <c:f>GİRİŞ!$A$55:$A$67</c:f>
              <c:strCache>
                <c:ptCount val="13"/>
                <c:pt idx="0">
                  <c:v>DİYARBAKIR</c:v>
                </c:pt>
                <c:pt idx="1">
                  <c:v>SAMSUN</c:v>
                </c:pt>
                <c:pt idx="2">
                  <c:v>EDİRNE</c:v>
                </c:pt>
                <c:pt idx="3">
                  <c:v>İZMİR</c:v>
                </c:pt>
                <c:pt idx="4">
                  <c:v>İSTANBUL</c:v>
                </c:pt>
                <c:pt idx="5">
                  <c:v>ANTALYA</c:v>
                </c:pt>
                <c:pt idx="6">
                  <c:v>KONYA</c:v>
                </c:pt>
                <c:pt idx="7">
                  <c:v>BURSA</c:v>
                </c:pt>
                <c:pt idx="8">
                  <c:v>ANKARA</c:v>
                </c:pt>
                <c:pt idx="9">
                  <c:v>GAZİANTEP</c:v>
                </c:pt>
                <c:pt idx="10">
                  <c:v>ANKARA/8 MART</c:v>
                </c:pt>
                <c:pt idx="11">
                  <c:v>ERZURUM</c:v>
                </c:pt>
                <c:pt idx="12">
                  <c:v>TRABZON</c:v>
                </c:pt>
              </c:strCache>
            </c:strRef>
          </c:cat>
          <c:val>
            <c:numRef>
              <c:f>GİRİŞ!$B$55:$B$67</c:f>
              <c:numCache>
                <c:formatCode>General</c:formatCode>
                <c:ptCount val="13"/>
                <c:pt idx="0">
                  <c:v>40</c:v>
                </c:pt>
                <c:pt idx="1">
                  <c:v>20</c:v>
                </c:pt>
                <c:pt idx="2">
                  <c:v>26</c:v>
                </c:pt>
                <c:pt idx="3">
                  <c:v>18</c:v>
                </c:pt>
                <c:pt idx="4">
                  <c:v>22</c:v>
                </c:pt>
                <c:pt idx="5">
                  <c:v>23</c:v>
                </c:pt>
                <c:pt idx="6">
                  <c:v>18</c:v>
                </c:pt>
                <c:pt idx="7">
                  <c:v>17</c:v>
                </c:pt>
                <c:pt idx="8">
                  <c:v>15</c:v>
                </c:pt>
                <c:pt idx="9">
                  <c:v>16</c:v>
                </c:pt>
                <c:pt idx="10">
                  <c:v>15</c:v>
                </c:pt>
                <c:pt idx="11">
                  <c:v>11</c:v>
                </c:pt>
                <c:pt idx="12">
                  <c:v>13</c:v>
                </c:pt>
              </c:numCache>
            </c:numRef>
          </c:val>
        </c:ser>
        <c:ser>
          <c:idx val="1"/>
          <c:order val="1"/>
          <c:tx>
            <c:strRef>
              <c:f>GİRİŞ!$C$54</c:f>
              <c:strCache>
                <c:ptCount val="1"/>
                <c:pt idx="0">
                  <c:v>Eşitlik</c:v>
                </c:pt>
              </c:strCache>
            </c:strRef>
          </c:tx>
          <c:cat>
            <c:strRef>
              <c:f>GİRİŞ!$A$55:$A$67</c:f>
              <c:strCache>
                <c:ptCount val="13"/>
                <c:pt idx="0">
                  <c:v>DİYARBAKIR</c:v>
                </c:pt>
                <c:pt idx="1">
                  <c:v>SAMSUN</c:v>
                </c:pt>
                <c:pt idx="2">
                  <c:v>EDİRNE</c:v>
                </c:pt>
                <c:pt idx="3">
                  <c:v>İZMİR</c:v>
                </c:pt>
                <c:pt idx="4">
                  <c:v>İSTANBUL</c:v>
                </c:pt>
                <c:pt idx="5">
                  <c:v>ANTALYA</c:v>
                </c:pt>
                <c:pt idx="6">
                  <c:v>KONYA</c:v>
                </c:pt>
                <c:pt idx="7">
                  <c:v>BURSA</c:v>
                </c:pt>
                <c:pt idx="8">
                  <c:v>ANKARA</c:v>
                </c:pt>
                <c:pt idx="9">
                  <c:v>GAZİANTEP</c:v>
                </c:pt>
                <c:pt idx="10">
                  <c:v>ANKARA/8 MART</c:v>
                </c:pt>
                <c:pt idx="11">
                  <c:v>ERZURUM</c:v>
                </c:pt>
                <c:pt idx="12">
                  <c:v>TRABZON</c:v>
                </c:pt>
              </c:strCache>
            </c:strRef>
          </c:cat>
          <c:val>
            <c:numRef>
              <c:f>GİRİŞ!$C$55:$C$67</c:f>
              <c:numCache>
                <c:formatCode>General</c:formatCode>
                <c:ptCount val="13"/>
                <c:pt idx="0">
                  <c:v>15</c:v>
                </c:pt>
                <c:pt idx="1">
                  <c:v>17</c:v>
                </c:pt>
                <c:pt idx="2">
                  <c:v>16</c:v>
                </c:pt>
                <c:pt idx="3">
                  <c:v>18</c:v>
                </c:pt>
                <c:pt idx="4">
                  <c:v>15</c:v>
                </c:pt>
                <c:pt idx="5">
                  <c:v>14</c:v>
                </c:pt>
                <c:pt idx="6">
                  <c:v>11</c:v>
                </c:pt>
                <c:pt idx="7">
                  <c:v>12</c:v>
                </c:pt>
                <c:pt idx="8">
                  <c:v>13</c:v>
                </c:pt>
                <c:pt idx="9">
                  <c:v>14</c:v>
                </c:pt>
                <c:pt idx="10">
                  <c:v>14</c:v>
                </c:pt>
                <c:pt idx="11">
                  <c:v>10</c:v>
                </c:pt>
                <c:pt idx="12">
                  <c:v>11</c:v>
                </c:pt>
              </c:numCache>
            </c:numRef>
          </c:val>
        </c:ser>
        <c:ser>
          <c:idx val="2"/>
          <c:order val="2"/>
          <c:tx>
            <c:strRef>
              <c:f>GİRİŞ!$D$54</c:f>
              <c:strCache>
                <c:ptCount val="1"/>
                <c:pt idx="0">
                  <c:v>Refah</c:v>
                </c:pt>
              </c:strCache>
            </c:strRef>
          </c:tx>
          <c:cat>
            <c:strRef>
              <c:f>GİRİŞ!$A$55:$A$67</c:f>
              <c:strCache>
                <c:ptCount val="13"/>
                <c:pt idx="0">
                  <c:v>DİYARBAKIR</c:v>
                </c:pt>
                <c:pt idx="1">
                  <c:v>SAMSUN</c:v>
                </c:pt>
                <c:pt idx="2">
                  <c:v>EDİRNE</c:v>
                </c:pt>
                <c:pt idx="3">
                  <c:v>İZMİR</c:v>
                </c:pt>
                <c:pt idx="4">
                  <c:v>İSTANBUL</c:v>
                </c:pt>
                <c:pt idx="5">
                  <c:v>ANTALYA</c:v>
                </c:pt>
                <c:pt idx="6">
                  <c:v>KONYA</c:v>
                </c:pt>
                <c:pt idx="7">
                  <c:v>BURSA</c:v>
                </c:pt>
                <c:pt idx="8">
                  <c:v>ANKARA</c:v>
                </c:pt>
                <c:pt idx="9">
                  <c:v>GAZİANTEP</c:v>
                </c:pt>
                <c:pt idx="10">
                  <c:v>ANKARA/8 MART</c:v>
                </c:pt>
                <c:pt idx="11">
                  <c:v>ERZURUM</c:v>
                </c:pt>
                <c:pt idx="12">
                  <c:v>TRABZON</c:v>
                </c:pt>
              </c:strCache>
            </c:strRef>
          </c:cat>
          <c:val>
            <c:numRef>
              <c:f>GİRİŞ!$D$55:$D$67</c:f>
              <c:numCache>
                <c:formatCode>General</c:formatCode>
                <c:ptCount val="13"/>
                <c:pt idx="0">
                  <c:v>3</c:v>
                </c:pt>
                <c:pt idx="1">
                  <c:v>6</c:v>
                </c:pt>
                <c:pt idx="2">
                  <c:v>2</c:v>
                </c:pt>
                <c:pt idx="3">
                  <c:v>3</c:v>
                </c:pt>
                <c:pt idx="4">
                  <c:v>4</c:v>
                </c:pt>
                <c:pt idx="5">
                  <c:v>2</c:v>
                </c:pt>
                <c:pt idx="6">
                  <c:v>6</c:v>
                </c:pt>
                <c:pt idx="7">
                  <c:v>4</c:v>
                </c:pt>
                <c:pt idx="8">
                  <c:v>6</c:v>
                </c:pt>
                <c:pt idx="9">
                  <c:v>4</c:v>
                </c:pt>
                <c:pt idx="10">
                  <c:v>2</c:v>
                </c:pt>
                <c:pt idx="11">
                  <c:v>3</c:v>
                </c:pt>
                <c:pt idx="12">
                  <c:v>1</c:v>
                </c:pt>
              </c:numCache>
            </c:numRef>
          </c:val>
        </c:ser>
        <c:ser>
          <c:idx val="3"/>
          <c:order val="3"/>
          <c:tx>
            <c:strRef>
              <c:f>GİRİŞ!$E$54</c:f>
              <c:strCache>
                <c:ptCount val="1"/>
                <c:pt idx="0">
                  <c:v>İstikrar</c:v>
                </c:pt>
              </c:strCache>
            </c:strRef>
          </c:tx>
          <c:cat>
            <c:strRef>
              <c:f>GİRİŞ!$A$55:$A$67</c:f>
              <c:strCache>
                <c:ptCount val="13"/>
                <c:pt idx="0">
                  <c:v>DİYARBAKIR</c:v>
                </c:pt>
                <c:pt idx="1">
                  <c:v>SAMSUN</c:v>
                </c:pt>
                <c:pt idx="2">
                  <c:v>EDİRNE</c:v>
                </c:pt>
                <c:pt idx="3">
                  <c:v>İZMİR</c:v>
                </c:pt>
                <c:pt idx="4">
                  <c:v>İSTANBUL</c:v>
                </c:pt>
                <c:pt idx="5">
                  <c:v>ANTALYA</c:v>
                </c:pt>
                <c:pt idx="6">
                  <c:v>KONYA</c:v>
                </c:pt>
                <c:pt idx="7">
                  <c:v>BURSA</c:v>
                </c:pt>
                <c:pt idx="8">
                  <c:v>ANKARA</c:v>
                </c:pt>
                <c:pt idx="9">
                  <c:v>GAZİANTEP</c:v>
                </c:pt>
                <c:pt idx="10">
                  <c:v>ANKARA/8 MART</c:v>
                </c:pt>
                <c:pt idx="11">
                  <c:v>ERZURUM</c:v>
                </c:pt>
                <c:pt idx="12">
                  <c:v>TRABZON</c:v>
                </c:pt>
              </c:strCache>
            </c:strRef>
          </c:cat>
          <c:val>
            <c:numRef>
              <c:f>GİRİŞ!$E$55:$E$67</c:f>
              <c:numCache>
                <c:formatCode>General</c:formatCode>
                <c:ptCount val="13"/>
                <c:pt idx="0">
                  <c:v>2</c:v>
                </c:pt>
                <c:pt idx="1">
                  <c:v>10</c:v>
                </c:pt>
                <c:pt idx="2">
                  <c:v>3</c:v>
                </c:pt>
                <c:pt idx="3">
                  <c:v>6</c:v>
                </c:pt>
                <c:pt idx="4">
                  <c:v>4</c:v>
                </c:pt>
                <c:pt idx="5">
                  <c:v>5</c:v>
                </c:pt>
                <c:pt idx="6">
                  <c:v>7</c:v>
                </c:pt>
                <c:pt idx="7">
                  <c:v>8</c:v>
                </c:pt>
                <c:pt idx="8">
                  <c:v>6</c:v>
                </c:pt>
                <c:pt idx="9">
                  <c:v>5</c:v>
                </c:pt>
                <c:pt idx="10">
                  <c:v>5</c:v>
                </c:pt>
                <c:pt idx="11">
                  <c:v>7</c:v>
                </c:pt>
                <c:pt idx="12">
                  <c:v>6</c:v>
                </c:pt>
              </c:numCache>
            </c:numRef>
          </c:val>
        </c:ser>
        <c:ser>
          <c:idx val="4"/>
          <c:order val="4"/>
          <c:tx>
            <c:strRef>
              <c:f>GİRİŞ!$F$54</c:f>
              <c:strCache>
                <c:ptCount val="1"/>
                <c:pt idx="0">
                  <c:v>Adalet</c:v>
                </c:pt>
              </c:strCache>
            </c:strRef>
          </c:tx>
          <c:cat>
            <c:strRef>
              <c:f>GİRİŞ!$A$55:$A$67</c:f>
              <c:strCache>
                <c:ptCount val="13"/>
                <c:pt idx="0">
                  <c:v>DİYARBAKIR</c:v>
                </c:pt>
                <c:pt idx="1">
                  <c:v>SAMSUN</c:v>
                </c:pt>
                <c:pt idx="2">
                  <c:v>EDİRNE</c:v>
                </c:pt>
                <c:pt idx="3">
                  <c:v>İZMİR</c:v>
                </c:pt>
                <c:pt idx="4">
                  <c:v>İSTANBUL</c:v>
                </c:pt>
                <c:pt idx="5">
                  <c:v>ANTALYA</c:v>
                </c:pt>
                <c:pt idx="6">
                  <c:v>KONYA</c:v>
                </c:pt>
                <c:pt idx="7">
                  <c:v>BURSA</c:v>
                </c:pt>
                <c:pt idx="8">
                  <c:v>ANKARA</c:v>
                </c:pt>
                <c:pt idx="9">
                  <c:v>GAZİANTEP</c:v>
                </c:pt>
                <c:pt idx="10">
                  <c:v>ANKARA/8 MART</c:v>
                </c:pt>
                <c:pt idx="11">
                  <c:v>ERZURUM</c:v>
                </c:pt>
                <c:pt idx="12">
                  <c:v>TRABZON</c:v>
                </c:pt>
              </c:strCache>
            </c:strRef>
          </c:cat>
          <c:val>
            <c:numRef>
              <c:f>GİRİŞ!$F$55:$F$67</c:f>
              <c:numCache>
                <c:formatCode>General</c:formatCode>
                <c:ptCount val="13"/>
                <c:pt idx="0">
                  <c:v>40</c:v>
                </c:pt>
                <c:pt idx="1">
                  <c:v>47</c:v>
                </c:pt>
                <c:pt idx="2">
                  <c:v>54</c:v>
                </c:pt>
                <c:pt idx="3">
                  <c:v>54</c:v>
                </c:pt>
                <c:pt idx="4">
                  <c:v>55</c:v>
                </c:pt>
                <c:pt idx="5">
                  <c:v>55</c:v>
                </c:pt>
                <c:pt idx="6">
                  <c:v>58</c:v>
                </c:pt>
                <c:pt idx="7">
                  <c:v>59</c:v>
                </c:pt>
                <c:pt idx="8">
                  <c:v>60</c:v>
                </c:pt>
                <c:pt idx="9">
                  <c:v>60</c:v>
                </c:pt>
                <c:pt idx="10">
                  <c:v>64</c:v>
                </c:pt>
                <c:pt idx="11">
                  <c:v>68</c:v>
                </c:pt>
                <c:pt idx="12">
                  <c:v>69</c:v>
                </c:pt>
              </c:numCache>
            </c:numRef>
          </c:val>
        </c:ser>
        <c:dLbls>
          <c:showVal val="1"/>
        </c:dLbls>
        <c:overlap val="100"/>
        <c:axId val="84439808"/>
        <c:axId val="84441344"/>
      </c:barChart>
      <c:catAx>
        <c:axId val="84439808"/>
        <c:scaling>
          <c:orientation val="minMax"/>
        </c:scaling>
        <c:axPos val="b"/>
        <c:tickLblPos val="nextTo"/>
        <c:crossAx val="84441344"/>
        <c:crosses val="autoZero"/>
        <c:auto val="1"/>
        <c:lblAlgn val="ctr"/>
        <c:lblOffset val="100"/>
      </c:catAx>
      <c:valAx>
        <c:axId val="84441344"/>
        <c:scaling>
          <c:orientation val="minMax"/>
        </c:scaling>
        <c:axPos val="l"/>
        <c:majorGridlines/>
        <c:numFmt formatCode="0%" sourceLinked="1"/>
        <c:tickLblPos val="nextTo"/>
        <c:crossAx val="84439808"/>
        <c:crosses val="autoZero"/>
        <c:crossBetween val="between"/>
      </c:valAx>
    </c:plotArea>
    <c:legend>
      <c:legendPos val="r"/>
    </c:legend>
    <c:plotVisOnly val="1"/>
  </c:chart>
  <c:txPr>
    <a:bodyPr/>
    <a:lstStyle/>
    <a:p>
      <a:pPr>
        <a:defRPr sz="1800"/>
      </a:pPr>
      <a:endParaRPr lang="tr-TR"/>
    </a:p>
  </c:txPr>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F8AA09A-FD3E-475A-8A1C-4CB5ED0FEDDA}" type="datetimeFigureOut">
              <a:rPr lang="tr-TR" smtClean="0"/>
              <a:pPr/>
              <a:t>11.11.2013</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BD1CDFF-320C-4F31-AEDC-862CA1EBF0C3}" type="slidenum">
              <a:rPr lang="tr-TR" smtClean="0"/>
              <a:pPr/>
              <a:t>‹#›</a:t>
            </a:fld>
            <a:endParaRPr lang="tr-T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pPr>
              <a:defRPr/>
            </a:pPr>
            <a:fld id="{9CD9DA3A-D823-46EF-A30D-77F5BF41532D}" type="slidenum">
              <a:rPr lang="tr-TR" smtClean="0"/>
              <a:pPr>
                <a:defRPr/>
              </a:pPr>
              <a:t>8</a:t>
            </a:fld>
            <a:endParaRPr lang="tr-T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a:xfrm>
            <a:off x="1676400" y="0"/>
            <a:ext cx="6096000" cy="1143000"/>
          </a:xfrm>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lvl1pPr>
              <a:buClr>
                <a:srgbClr val="C00000"/>
              </a:buClr>
              <a:defRPr/>
            </a:lvl1pPr>
            <a:lvl2pPr>
              <a:buClr>
                <a:srgbClr val="002060"/>
              </a:buClr>
              <a:buFont typeface="Wingdings" pitchFamily="2" charset="2"/>
              <a:buChar char="§"/>
              <a:defRPr/>
            </a:lvl2pPr>
            <a:lvl3pPr>
              <a:buClr>
                <a:srgbClr val="7030A0"/>
              </a:buClr>
              <a:buFont typeface="Wingdings" pitchFamily="2" charset="2"/>
              <a:buChar char="Ø"/>
              <a:defRPr/>
            </a:lvl3pPr>
            <a:lvl4pPr>
              <a:buFont typeface="Courier New" pitchFamily="49" charset="0"/>
              <a:buChar char="o"/>
              <a:defRPr/>
            </a:lvl4pPr>
          </a:lstStyle>
          <a:p>
            <a:pPr lvl="0"/>
            <a:r>
              <a:rPr lang="tr-TR" dirty="0" smtClean="0"/>
              <a:t>Asıl metin stillerini düzenlemek için tıklatın</a:t>
            </a:r>
          </a:p>
          <a:p>
            <a:pPr lvl="1"/>
            <a:r>
              <a:rPr lang="tr-TR" dirty="0" smtClean="0"/>
              <a:t>İkinci düzey</a:t>
            </a:r>
          </a:p>
          <a:p>
            <a:pPr lvl="2"/>
            <a:r>
              <a:rPr lang="tr-TR" dirty="0" smtClean="0"/>
              <a:t>Üçüncü düzey</a:t>
            </a:r>
          </a:p>
          <a:p>
            <a:pPr lvl="3"/>
            <a:r>
              <a:rPr lang="tr-TR" dirty="0" smtClean="0"/>
              <a:t>Dördüncü düzey</a:t>
            </a:r>
          </a:p>
          <a:p>
            <a:pPr lvl="4"/>
            <a:r>
              <a:rPr lang="tr-TR" dirty="0" smtClean="0"/>
              <a:t>Beşinci düzey</a:t>
            </a:r>
            <a:endParaRPr lang="tr-TR" dirty="0"/>
          </a:p>
        </p:txBody>
      </p:sp>
      <p:sp>
        <p:nvSpPr>
          <p:cNvPr id="4" name="3 Veri Yer Tutucusu"/>
          <p:cNvSpPr>
            <a:spLocks noGrp="1"/>
          </p:cNvSpPr>
          <p:nvPr>
            <p:ph type="dt" sz="half" idx="10"/>
          </p:nvPr>
        </p:nvSpPr>
        <p:spPr>
          <a:xfrm>
            <a:off x="457200" y="6356350"/>
            <a:ext cx="2133600" cy="365125"/>
          </a:xfrm>
          <a:prstGeom prst="rect">
            <a:avLst/>
          </a:prstGeom>
        </p:spPr>
        <p:txBody>
          <a:bodyPr/>
          <a:lstStyle/>
          <a:p>
            <a:fld id="{AD70266D-7A80-44E2-95A7-1853CE213240}" type="datetimeFigureOut">
              <a:rPr lang="tr-TR" smtClean="0"/>
              <a:pPr/>
              <a:t>11.11.2013</a:t>
            </a:fld>
            <a:endParaRPr lang="tr-TR"/>
          </a:p>
        </p:txBody>
      </p:sp>
      <p:sp>
        <p:nvSpPr>
          <p:cNvPr id="5" name="4 Altbilgi Yer Tutucusu"/>
          <p:cNvSpPr>
            <a:spLocks noGrp="1"/>
          </p:cNvSpPr>
          <p:nvPr>
            <p:ph type="ftr" sz="quarter" idx="11"/>
          </p:nvPr>
        </p:nvSpPr>
        <p:spPr>
          <a:xfrm>
            <a:off x="3124200" y="6356350"/>
            <a:ext cx="2895600" cy="365125"/>
          </a:xfrm>
          <a:prstGeom prst="rect">
            <a:avLst/>
          </a:prstGeom>
        </p:spPr>
        <p:txBody>
          <a:bodyPr/>
          <a:lstStyle/>
          <a:p>
            <a:endParaRPr lang="tr-TR"/>
          </a:p>
        </p:txBody>
      </p:sp>
      <p:sp>
        <p:nvSpPr>
          <p:cNvPr id="6" name="5 Slayt Numarası Yer Tutucusu"/>
          <p:cNvSpPr>
            <a:spLocks noGrp="1"/>
          </p:cNvSpPr>
          <p:nvPr>
            <p:ph type="sldNum" sz="quarter" idx="12"/>
          </p:nvPr>
        </p:nvSpPr>
        <p:spPr>
          <a:xfrm>
            <a:off x="6553200" y="6356350"/>
            <a:ext cx="2133600" cy="365125"/>
          </a:xfrm>
          <a:prstGeom prst="rect">
            <a:avLst/>
          </a:prstGeom>
        </p:spPr>
        <p:txBody>
          <a:bodyPr/>
          <a:lstStyle/>
          <a:p>
            <a:fld id="{8C1C19C1-F6BD-4F69-BF02-0751D9B1DD5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a:xfrm>
            <a:off x="457200" y="6356350"/>
            <a:ext cx="2133600" cy="365125"/>
          </a:xfrm>
          <a:prstGeom prst="rect">
            <a:avLst/>
          </a:prstGeom>
        </p:spPr>
        <p:txBody>
          <a:bodyPr/>
          <a:lstStyle/>
          <a:p>
            <a:fld id="{AD70266D-7A80-44E2-95A7-1853CE213240}" type="datetimeFigureOut">
              <a:rPr lang="tr-TR" smtClean="0"/>
              <a:pPr/>
              <a:t>11.11.2013</a:t>
            </a:fld>
            <a:endParaRPr lang="tr-TR"/>
          </a:p>
        </p:txBody>
      </p:sp>
      <p:sp>
        <p:nvSpPr>
          <p:cNvPr id="5" name="4 Altbilgi Yer Tutucusu"/>
          <p:cNvSpPr>
            <a:spLocks noGrp="1"/>
          </p:cNvSpPr>
          <p:nvPr>
            <p:ph type="ftr" sz="quarter" idx="11"/>
          </p:nvPr>
        </p:nvSpPr>
        <p:spPr>
          <a:xfrm>
            <a:off x="3124200" y="6356350"/>
            <a:ext cx="2895600" cy="365125"/>
          </a:xfrm>
          <a:prstGeom prst="rect">
            <a:avLst/>
          </a:prstGeom>
        </p:spPr>
        <p:txBody>
          <a:bodyPr/>
          <a:lstStyle/>
          <a:p>
            <a:endParaRPr lang="tr-TR"/>
          </a:p>
        </p:txBody>
      </p:sp>
      <p:sp>
        <p:nvSpPr>
          <p:cNvPr id="6" name="5 Slayt Numarası Yer Tutucusu"/>
          <p:cNvSpPr>
            <a:spLocks noGrp="1"/>
          </p:cNvSpPr>
          <p:nvPr>
            <p:ph type="sldNum" sz="quarter" idx="12"/>
          </p:nvPr>
        </p:nvSpPr>
        <p:spPr>
          <a:xfrm>
            <a:off x="6553200" y="6356350"/>
            <a:ext cx="2133600" cy="365125"/>
          </a:xfrm>
          <a:prstGeom prst="rect">
            <a:avLst/>
          </a:prstGeom>
        </p:spPr>
        <p:txBody>
          <a:bodyPr/>
          <a:lstStyle/>
          <a:p>
            <a:fld id="{8C1C19C1-F6BD-4F69-BF02-0751D9B1DD51}"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a:xfrm>
            <a:off x="457200" y="6356350"/>
            <a:ext cx="2133600" cy="365125"/>
          </a:xfrm>
          <a:prstGeom prst="rect">
            <a:avLst/>
          </a:prstGeom>
        </p:spPr>
        <p:txBody>
          <a:bodyPr/>
          <a:lstStyle/>
          <a:p>
            <a:fld id="{AD70266D-7A80-44E2-95A7-1853CE213240}" type="datetimeFigureOut">
              <a:rPr lang="tr-TR" smtClean="0"/>
              <a:pPr/>
              <a:t>11.11.2013</a:t>
            </a:fld>
            <a:endParaRPr lang="tr-TR"/>
          </a:p>
        </p:txBody>
      </p:sp>
      <p:sp>
        <p:nvSpPr>
          <p:cNvPr id="6" name="5 Altbilgi Yer Tutucusu"/>
          <p:cNvSpPr>
            <a:spLocks noGrp="1"/>
          </p:cNvSpPr>
          <p:nvPr>
            <p:ph type="ftr" sz="quarter" idx="11"/>
          </p:nvPr>
        </p:nvSpPr>
        <p:spPr>
          <a:xfrm>
            <a:off x="3124200" y="6356350"/>
            <a:ext cx="2895600" cy="365125"/>
          </a:xfrm>
          <a:prstGeom prst="rect">
            <a:avLst/>
          </a:prstGeom>
        </p:spPr>
        <p:txBody>
          <a:bodyPr/>
          <a:lstStyle/>
          <a:p>
            <a:endParaRPr lang="tr-TR"/>
          </a:p>
        </p:txBody>
      </p:sp>
      <p:sp>
        <p:nvSpPr>
          <p:cNvPr id="7" name="6 Slayt Numarası Yer Tutucusu"/>
          <p:cNvSpPr>
            <a:spLocks noGrp="1"/>
          </p:cNvSpPr>
          <p:nvPr>
            <p:ph type="sldNum" sz="quarter" idx="12"/>
          </p:nvPr>
        </p:nvSpPr>
        <p:spPr>
          <a:xfrm>
            <a:off x="6553200" y="6356350"/>
            <a:ext cx="2133600" cy="365125"/>
          </a:xfrm>
          <a:prstGeom prst="rect">
            <a:avLst/>
          </a:prstGeom>
        </p:spPr>
        <p:txBody>
          <a:bodyPr/>
          <a:lstStyle/>
          <a:p>
            <a:fld id="{8C1C19C1-F6BD-4F69-BF02-0751D9B1DD5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a:xfrm>
            <a:off x="457200" y="6356350"/>
            <a:ext cx="2133600" cy="365125"/>
          </a:xfrm>
          <a:prstGeom prst="rect">
            <a:avLst/>
          </a:prstGeom>
        </p:spPr>
        <p:txBody>
          <a:bodyPr/>
          <a:lstStyle/>
          <a:p>
            <a:fld id="{AD70266D-7A80-44E2-95A7-1853CE213240}" type="datetimeFigureOut">
              <a:rPr lang="tr-TR" smtClean="0"/>
              <a:pPr/>
              <a:t>11.11.2013</a:t>
            </a:fld>
            <a:endParaRPr lang="tr-TR"/>
          </a:p>
        </p:txBody>
      </p:sp>
      <p:sp>
        <p:nvSpPr>
          <p:cNvPr id="8" name="7 Altbilgi Yer Tutucusu"/>
          <p:cNvSpPr>
            <a:spLocks noGrp="1"/>
          </p:cNvSpPr>
          <p:nvPr>
            <p:ph type="ftr" sz="quarter" idx="11"/>
          </p:nvPr>
        </p:nvSpPr>
        <p:spPr>
          <a:xfrm>
            <a:off x="3124200" y="6356350"/>
            <a:ext cx="2895600" cy="365125"/>
          </a:xfrm>
          <a:prstGeom prst="rect">
            <a:avLst/>
          </a:prstGeom>
        </p:spPr>
        <p:txBody>
          <a:bodyPr/>
          <a:lstStyle/>
          <a:p>
            <a:endParaRPr lang="tr-TR"/>
          </a:p>
        </p:txBody>
      </p:sp>
      <p:sp>
        <p:nvSpPr>
          <p:cNvPr id="9" name="8 Slayt Numarası Yer Tutucusu"/>
          <p:cNvSpPr>
            <a:spLocks noGrp="1"/>
          </p:cNvSpPr>
          <p:nvPr>
            <p:ph type="sldNum" sz="quarter" idx="12"/>
          </p:nvPr>
        </p:nvSpPr>
        <p:spPr>
          <a:xfrm>
            <a:off x="6553200" y="6356350"/>
            <a:ext cx="2133600" cy="365125"/>
          </a:xfrm>
          <a:prstGeom prst="rect">
            <a:avLst/>
          </a:prstGeom>
        </p:spPr>
        <p:txBody>
          <a:bodyPr/>
          <a:lstStyle/>
          <a:p>
            <a:fld id="{8C1C19C1-F6BD-4F69-BF02-0751D9B1DD51}"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a:xfrm>
            <a:off x="457200" y="6356350"/>
            <a:ext cx="2133600" cy="365125"/>
          </a:xfrm>
          <a:prstGeom prst="rect">
            <a:avLst/>
          </a:prstGeom>
        </p:spPr>
        <p:txBody>
          <a:bodyPr/>
          <a:lstStyle/>
          <a:p>
            <a:fld id="{AD70266D-7A80-44E2-95A7-1853CE213240}" type="datetimeFigureOut">
              <a:rPr lang="tr-TR" smtClean="0"/>
              <a:pPr/>
              <a:t>11.11.2013</a:t>
            </a:fld>
            <a:endParaRPr lang="tr-TR"/>
          </a:p>
        </p:txBody>
      </p:sp>
      <p:sp>
        <p:nvSpPr>
          <p:cNvPr id="4" name="3 Altbilgi Yer Tutucusu"/>
          <p:cNvSpPr>
            <a:spLocks noGrp="1"/>
          </p:cNvSpPr>
          <p:nvPr>
            <p:ph type="ftr" sz="quarter" idx="11"/>
          </p:nvPr>
        </p:nvSpPr>
        <p:spPr>
          <a:xfrm>
            <a:off x="3124200" y="6356350"/>
            <a:ext cx="2895600" cy="365125"/>
          </a:xfrm>
          <a:prstGeom prst="rect">
            <a:avLst/>
          </a:prstGeom>
        </p:spPr>
        <p:txBody>
          <a:bodyPr/>
          <a:lstStyle/>
          <a:p>
            <a:endParaRPr lang="tr-TR"/>
          </a:p>
        </p:txBody>
      </p:sp>
      <p:sp>
        <p:nvSpPr>
          <p:cNvPr id="5" name="4 Slayt Numarası Yer Tutucusu"/>
          <p:cNvSpPr>
            <a:spLocks noGrp="1"/>
          </p:cNvSpPr>
          <p:nvPr>
            <p:ph type="sldNum" sz="quarter" idx="12"/>
          </p:nvPr>
        </p:nvSpPr>
        <p:spPr>
          <a:xfrm>
            <a:off x="6553200" y="6356350"/>
            <a:ext cx="2133600" cy="365125"/>
          </a:xfrm>
          <a:prstGeom prst="rect">
            <a:avLst/>
          </a:prstGeom>
        </p:spPr>
        <p:txBody>
          <a:bodyPr/>
          <a:lstStyle/>
          <a:p>
            <a:fld id="{8C1C19C1-F6BD-4F69-BF02-0751D9B1DD5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a:xfrm>
            <a:off x="457200" y="6356350"/>
            <a:ext cx="2133600" cy="365125"/>
          </a:xfrm>
          <a:prstGeom prst="rect">
            <a:avLst/>
          </a:prstGeom>
        </p:spPr>
        <p:txBody>
          <a:bodyPr/>
          <a:lstStyle/>
          <a:p>
            <a:fld id="{AD70266D-7A80-44E2-95A7-1853CE213240}" type="datetimeFigureOut">
              <a:rPr lang="tr-TR" smtClean="0"/>
              <a:pPr/>
              <a:t>11.11.2013</a:t>
            </a:fld>
            <a:endParaRPr lang="tr-TR"/>
          </a:p>
        </p:txBody>
      </p:sp>
      <p:sp>
        <p:nvSpPr>
          <p:cNvPr id="3" name="2 Altbilgi Yer Tutucusu"/>
          <p:cNvSpPr>
            <a:spLocks noGrp="1"/>
          </p:cNvSpPr>
          <p:nvPr>
            <p:ph type="ftr" sz="quarter" idx="11"/>
          </p:nvPr>
        </p:nvSpPr>
        <p:spPr>
          <a:xfrm>
            <a:off x="3124200" y="6356350"/>
            <a:ext cx="2895600" cy="365125"/>
          </a:xfrm>
          <a:prstGeom prst="rect">
            <a:avLst/>
          </a:prstGeom>
        </p:spPr>
        <p:txBody>
          <a:bodyPr/>
          <a:lstStyle/>
          <a:p>
            <a:endParaRPr lang="tr-TR"/>
          </a:p>
        </p:txBody>
      </p:sp>
      <p:sp>
        <p:nvSpPr>
          <p:cNvPr id="4" name="3 Slayt Numarası Yer Tutucusu"/>
          <p:cNvSpPr>
            <a:spLocks noGrp="1"/>
          </p:cNvSpPr>
          <p:nvPr>
            <p:ph type="sldNum" sz="quarter" idx="12"/>
          </p:nvPr>
        </p:nvSpPr>
        <p:spPr>
          <a:xfrm>
            <a:off x="6553200" y="6356350"/>
            <a:ext cx="2133600" cy="365125"/>
          </a:xfrm>
          <a:prstGeom prst="rect">
            <a:avLst/>
          </a:prstGeom>
        </p:spPr>
        <p:txBody>
          <a:bodyPr/>
          <a:lstStyle/>
          <a:p>
            <a:fld id="{8C1C19C1-F6BD-4F69-BF02-0751D9B1DD5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a:xfrm>
            <a:off x="457200" y="6356350"/>
            <a:ext cx="2133600" cy="365125"/>
          </a:xfrm>
          <a:prstGeom prst="rect">
            <a:avLst/>
          </a:prstGeom>
        </p:spPr>
        <p:txBody>
          <a:bodyPr/>
          <a:lstStyle/>
          <a:p>
            <a:fld id="{AD70266D-7A80-44E2-95A7-1853CE213240}" type="datetimeFigureOut">
              <a:rPr lang="tr-TR" smtClean="0"/>
              <a:pPr/>
              <a:t>11.11.2013</a:t>
            </a:fld>
            <a:endParaRPr lang="tr-TR"/>
          </a:p>
        </p:txBody>
      </p:sp>
      <p:sp>
        <p:nvSpPr>
          <p:cNvPr id="6" name="5 Altbilgi Yer Tutucusu"/>
          <p:cNvSpPr>
            <a:spLocks noGrp="1"/>
          </p:cNvSpPr>
          <p:nvPr>
            <p:ph type="ftr" sz="quarter" idx="11"/>
          </p:nvPr>
        </p:nvSpPr>
        <p:spPr>
          <a:xfrm>
            <a:off x="3124200" y="6356350"/>
            <a:ext cx="2895600" cy="365125"/>
          </a:xfrm>
          <a:prstGeom prst="rect">
            <a:avLst/>
          </a:prstGeom>
        </p:spPr>
        <p:txBody>
          <a:bodyPr/>
          <a:lstStyle/>
          <a:p>
            <a:endParaRPr lang="tr-TR"/>
          </a:p>
        </p:txBody>
      </p:sp>
      <p:sp>
        <p:nvSpPr>
          <p:cNvPr id="7" name="6 Slayt Numarası Yer Tutucusu"/>
          <p:cNvSpPr>
            <a:spLocks noGrp="1"/>
          </p:cNvSpPr>
          <p:nvPr>
            <p:ph type="sldNum" sz="quarter" idx="12"/>
          </p:nvPr>
        </p:nvSpPr>
        <p:spPr>
          <a:xfrm>
            <a:off x="6553200" y="6356350"/>
            <a:ext cx="2133600" cy="365125"/>
          </a:xfrm>
          <a:prstGeom prst="rect">
            <a:avLst/>
          </a:prstGeom>
        </p:spPr>
        <p:txBody>
          <a:bodyPr/>
          <a:lstStyle/>
          <a:p>
            <a:fld id="{8C1C19C1-F6BD-4F69-BF02-0751D9B1DD5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a:xfrm>
            <a:off x="457200" y="6356350"/>
            <a:ext cx="2133600" cy="365125"/>
          </a:xfrm>
          <a:prstGeom prst="rect">
            <a:avLst/>
          </a:prstGeom>
        </p:spPr>
        <p:txBody>
          <a:bodyPr/>
          <a:lstStyle/>
          <a:p>
            <a:fld id="{AD70266D-7A80-44E2-95A7-1853CE213240}" type="datetimeFigureOut">
              <a:rPr lang="tr-TR" smtClean="0"/>
              <a:pPr/>
              <a:t>11.11.2013</a:t>
            </a:fld>
            <a:endParaRPr lang="tr-TR"/>
          </a:p>
        </p:txBody>
      </p:sp>
      <p:sp>
        <p:nvSpPr>
          <p:cNvPr id="6" name="5 Altbilgi Yer Tutucusu"/>
          <p:cNvSpPr>
            <a:spLocks noGrp="1"/>
          </p:cNvSpPr>
          <p:nvPr>
            <p:ph type="ftr" sz="quarter" idx="11"/>
          </p:nvPr>
        </p:nvSpPr>
        <p:spPr>
          <a:xfrm>
            <a:off x="3124200" y="6356350"/>
            <a:ext cx="2895600" cy="365125"/>
          </a:xfrm>
          <a:prstGeom prst="rect">
            <a:avLst/>
          </a:prstGeom>
        </p:spPr>
        <p:txBody>
          <a:bodyPr/>
          <a:lstStyle/>
          <a:p>
            <a:endParaRPr lang="tr-TR"/>
          </a:p>
        </p:txBody>
      </p:sp>
      <p:sp>
        <p:nvSpPr>
          <p:cNvPr id="7" name="6 Slayt Numarası Yer Tutucusu"/>
          <p:cNvSpPr>
            <a:spLocks noGrp="1"/>
          </p:cNvSpPr>
          <p:nvPr>
            <p:ph type="sldNum" sz="quarter" idx="12"/>
          </p:nvPr>
        </p:nvSpPr>
        <p:spPr>
          <a:xfrm>
            <a:off x="6553200" y="6356350"/>
            <a:ext cx="2133600" cy="365125"/>
          </a:xfrm>
          <a:prstGeom prst="rect">
            <a:avLst/>
          </a:prstGeom>
        </p:spPr>
        <p:txBody>
          <a:bodyPr/>
          <a:lstStyle/>
          <a:p>
            <a:fld id="{8C1C19C1-F6BD-4F69-BF02-0751D9B1DD51}"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a:xfrm>
            <a:off x="457200" y="6356350"/>
            <a:ext cx="2133600" cy="365125"/>
          </a:xfrm>
          <a:prstGeom prst="rect">
            <a:avLst/>
          </a:prstGeom>
        </p:spPr>
        <p:txBody>
          <a:bodyPr/>
          <a:lstStyle/>
          <a:p>
            <a:fld id="{AD70266D-7A80-44E2-95A7-1853CE213240}" type="datetimeFigureOut">
              <a:rPr lang="tr-TR" smtClean="0"/>
              <a:pPr/>
              <a:t>11.11.2013</a:t>
            </a:fld>
            <a:endParaRPr lang="tr-TR"/>
          </a:p>
        </p:txBody>
      </p:sp>
      <p:sp>
        <p:nvSpPr>
          <p:cNvPr id="5" name="4 Altbilgi Yer Tutucusu"/>
          <p:cNvSpPr>
            <a:spLocks noGrp="1"/>
          </p:cNvSpPr>
          <p:nvPr>
            <p:ph type="ftr" sz="quarter" idx="11"/>
          </p:nvPr>
        </p:nvSpPr>
        <p:spPr>
          <a:xfrm>
            <a:off x="3124200" y="6356350"/>
            <a:ext cx="2895600" cy="365125"/>
          </a:xfrm>
          <a:prstGeom prst="rect">
            <a:avLst/>
          </a:prstGeom>
        </p:spPr>
        <p:txBody>
          <a:bodyPr/>
          <a:lstStyle/>
          <a:p>
            <a:endParaRPr lang="tr-TR"/>
          </a:p>
        </p:txBody>
      </p:sp>
      <p:sp>
        <p:nvSpPr>
          <p:cNvPr id="6" name="5 Slayt Numarası Yer Tutucusu"/>
          <p:cNvSpPr>
            <a:spLocks noGrp="1"/>
          </p:cNvSpPr>
          <p:nvPr>
            <p:ph type="sldNum" sz="quarter" idx="12"/>
          </p:nvPr>
        </p:nvSpPr>
        <p:spPr>
          <a:xfrm>
            <a:off x="6553200" y="6356350"/>
            <a:ext cx="2133600" cy="365125"/>
          </a:xfrm>
          <a:prstGeom prst="rect">
            <a:avLst/>
          </a:prstGeom>
        </p:spPr>
        <p:txBody>
          <a:bodyPr/>
          <a:lstStyle/>
          <a:p>
            <a:fld id="{8C1C19C1-F6BD-4F69-BF02-0751D9B1DD5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a:xfrm>
            <a:off x="457200" y="6356350"/>
            <a:ext cx="2133600" cy="365125"/>
          </a:xfrm>
          <a:prstGeom prst="rect">
            <a:avLst/>
          </a:prstGeom>
        </p:spPr>
        <p:txBody>
          <a:bodyPr/>
          <a:lstStyle/>
          <a:p>
            <a:fld id="{AD70266D-7A80-44E2-95A7-1853CE213240}" type="datetimeFigureOut">
              <a:rPr lang="tr-TR" smtClean="0"/>
              <a:pPr/>
              <a:t>11.11.2013</a:t>
            </a:fld>
            <a:endParaRPr lang="tr-TR"/>
          </a:p>
        </p:txBody>
      </p:sp>
      <p:sp>
        <p:nvSpPr>
          <p:cNvPr id="5" name="4 Altbilgi Yer Tutucusu"/>
          <p:cNvSpPr>
            <a:spLocks noGrp="1"/>
          </p:cNvSpPr>
          <p:nvPr>
            <p:ph type="ftr" sz="quarter" idx="11"/>
          </p:nvPr>
        </p:nvSpPr>
        <p:spPr>
          <a:xfrm>
            <a:off x="3124200" y="6356350"/>
            <a:ext cx="2895600" cy="365125"/>
          </a:xfrm>
          <a:prstGeom prst="rect">
            <a:avLst/>
          </a:prstGeom>
        </p:spPr>
        <p:txBody>
          <a:bodyPr/>
          <a:lstStyle/>
          <a:p>
            <a:endParaRPr lang="tr-TR"/>
          </a:p>
        </p:txBody>
      </p:sp>
      <p:sp>
        <p:nvSpPr>
          <p:cNvPr id="6" name="5 Slayt Numarası Yer Tutucusu"/>
          <p:cNvSpPr>
            <a:spLocks noGrp="1"/>
          </p:cNvSpPr>
          <p:nvPr>
            <p:ph type="sldNum" sz="quarter" idx="12"/>
          </p:nvPr>
        </p:nvSpPr>
        <p:spPr>
          <a:xfrm>
            <a:off x="6553200" y="6356350"/>
            <a:ext cx="2133600" cy="365125"/>
          </a:xfrm>
          <a:prstGeom prst="rect">
            <a:avLst/>
          </a:prstGeom>
        </p:spPr>
        <p:txBody>
          <a:bodyPr/>
          <a:lstStyle/>
          <a:p>
            <a:fld id="{8C1C19C1-F6BD-4F69-BF02-0751D9B1DD5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dirty="0" smtClean="0"/>
              <a:t>Asıl metin stillerini düzenlemek için tıklatın</a:t>
            </a:r>
          </a:p>
          <a:p>
            <a:pPr lvl="1"/>
            <a:r>
              <a:rPr lang="tr-TR" dirty="0" smtClean="0"/>
              <a:t>İkinci düzey</a:t>
            </a:r>
          </a:p>
          <a:p>
            <a:pPr lvl="2"/>
            <a:r>
              <a:rPr lang="tr-TR" dirty="0" smtClean="0"/>
              <a:t>Üçüncü düzey</a:t>
            </a:r>
          </a:p>
          <a:p>
            <a:pPr lvl="3"/>
            <a:r>
              <a:rPr lang="tr-TR" dirty="0" smtClean="0"/>
              <a:t>Dördüncü düzey</a:t>
            </a:r>
          </a:p>
          <a:p>
            <a:pPr lvl="4"/>
            <a:r>
              <a:rPr lang="tr-TR" dirty="0" smtClean="0"/>
              <a:t>Beşinci düzey</a:t>
            </a:r>
            <a:endParaRPr lang="tr-TR" dirty="0"/>
          </a:p>
        </p:txBody>
      </p:sp>
      <p:pic>
        <p:nvPicPr>
          <p:cNvPr id="7" name="Picture 2" descr="C:\Users\TEPAV-G6\Desktop\ANAYASA PLATFORMU\ap_tr_konusuyor_logo.jpg"/>
          <p:cNvPicPr>
            <a:picLocks noChangeAspect="1" noChangeArrowheads="1"/>
          </p:cNvPicPr>
          <p:nvPr/>
        </p:nvPicPr>
        <p:blipFill>
          <a:blip r:embed="rId13" cstate="print"/>
          <a:srcRect/>
          <a:stretch>
            <a:fillRect/>
          </a:stretch>
        </p:blipFill>
        <p:spPr bwMode="auto">
          <a:xfrm>
            <a:off x="0" y="0"/>
            <a:ext cx="1671828" cy="705078"/>
          </a:xfrm>
          <a:prstGeom prst="rect">
            <a:avLst/>
          </a:prstGeom>
          <a:noFill/>
        </p:spPr>
      </p:pic>
      <p:sp>
        <p:nvSpPr>
          <p:cNvPr id="6" name="5 Metin kutusu"/>
          <p:cNvSpPr txBox="1"/>
          <p:nvPr/>
        </p:nvSpPr>
        <p:spPr>
          <a:xfrm>
            <a:off x="7620000" y="0"/>
            <a:ext cx="1524000" cy="584775"/>
          </a:xfrm>
          <a:prstGeom prst="rect">
            <a:avLst/>
          </a:prstGeom>
          <a:noFill/>
        </p:spPr>
        <p:txBody>
          <a:bodyPr wrap="square" rtlCol="0">
            <a:spAutoFit/>
          </a:bodyPr>
          <a:lstStyle/>
          <a:p>
            <a:pPr algn="ctr"/>
            <a:r>
              <a:rPr lang="tr-TR" sz="3200" b="1" dirty="0" err="1" smtClean="0">
                <a:solidFill>
                  <a:schemeClr val="accent4">
                    <a:lumMod val="75000"/>
                  </a:schemeClr>
                </a:solidFill>
                <a:latin typeface="Arial" pitchFamily="34" charset="0"/>
                <a:cs typeface="Arial" pitchFamily="34" charset="0"/>
              </a:rPr>
              <a:t>tepav</a:t>
            </a:r>
            <a:endParaRPr lang="tr-TR" sz="3200" b="1" dirty="0">
              <a:solidFill>
                <a:schemeClr val="accent4">
                  <a:lumMod val="75000"/>
                </a:schemeClr>
              </a:solidFill>
              <a:latin typeface="Arial" pitchFamily="34" charset="0"/>
              <a:cs typeface="Arial"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ideo" Target="file:///C:\Users\ASUS27\Desktop\ANAYASAPLATFORMU-ENGLISH.wmv"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wmf"/><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2.xml"/><Relationship Id="rId4" Type="http://schemas.openxmlformats.org/officeDocument/2006/relationships/chart" Target="../charts/chart4.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609600" y="1676400"/>
            <a:ext cx="7924800" cy="1905000"/>
          </a:xfrm>
        </p:spPr>
        <p:txBody>
          <a:bodyPr>
            <a:normAutofit fontScale="90000"/>
          </a:bodyPr>
          <a:lstStyle/>
          <a:p>
            <a:r>
              <a:rPr lang="tr-TR" b="1" dirty="0" smtClean="0"/>
              <a:t/>
            </a:r>
            <a:br>
              <a:rPr lang="tr-TR" b="1" dirty="0" smtClean="0"/>
            </a:br>
            <a:r>
              <a:rPr lang="tr-TR" b="1" dirty="0" smtClean="0"/>
              <a:t/>
            </a:r>
            <a:br>
              <a:rPr lang="tr-TR" b="1" dirty="0" smtClean="0"/>
            </a:br>
            <a:r>
              <a:rPr lang="tr-TR" b="1" dirty="0" smtClean="0"/>
              <a:t/>
            </a:r>
            <a:br>
              <a:rPr lang="tr-TR" b="1" dirty="0" smtClean="0"/>
            </a:br>
            <a:r>
              <a:rPr lang="tr-TR" b="1" dirty="0" smtClean="0"/>
              <a:t/>
            </a:r>
            <a:br>
              <a:rPr lang="tr-TR" b="1" dirty="0" smtClean="0"/>
            </a:br>
            <a:r>
              <a:rPr lang="tr-TR" b="1" dirty="0" smtClean="0"/>
              <a:t/>
            </a:r>
            <a:br>
              <a:rPr lang="tr-TR" b="1" dirty="0" smtClean="0"/>
            </a:br>
            <a:r>
              <a:rPr lang="tr-TR" b="1" dirty="0" smtClean="0"/>
              <a:t/>
            </a:r>
            <a:br>
              <a:rPr lang="tr-TR" b="1" dirty="0" smtClean="0"/>
            </a:br>
            <a:r>
              <a:rPr lang="tr-TR" b="1" dirty="0" smtClean="0"/>
              <a:t/>
            </a:r>
            <a:br>
              <a:rPr lang="tr-TR" b="1" dirty="0" smtClean="0"/>
            </a:br>
            <a:r>
              <a:rPr lang="tr-TR" b="1" dirty="0" smtClean="0"/>
              <a:t/>
            </a:r>
            <a:br>
              <a:rPr lang="tr-TR" b="1" dirty="0" smtClean="0"/>
            </a:br>
            <a:r>
              <a:rPr lang="tr-TR" b="1" dirty="0" smtClean="0"/>
              <a:t>P</a:t>
            </a:r>
            <a:r>
              <a:rPr lang="en-GB" b="1" dirty="0" err="1" smtClean="0"/>
              <a:t>articipatory</a:t>
            </a:r>
            <a:r>
              <a:rPr lang="en-GB" b="1" dirty="0" smtClean="0"/>
              <a:t> </a:t>
            </a:r>
            <a:r>
              <a:rPr lang="tr-TR" b="1" dirty="0" smtClean="0"/>
              <a:t>D</a:t>
            </a:r>
            <a:r>
              <a:rPr lang="en-GB" b="1" dirty="0" err="1" smtClean="0"/>
              <a:t>emocracy</a:t>
            </a:r>
            <a:r>
              <a:rPr lang="en-GB" b="1" dirty="0" smtClean="0"/>
              <a:t> </a:t>
            </a:r>
            <a:r>
              <a:rPr lang="tr-TR" b="1" dirty="0" err="1" smtClean="0"/>
              <a:t>Practices</a:t>
            </a:r>
            <a:r>
              <a:rPr lang="tr-TR" b="1" dirty="0" smtClean="0"/>
              <a:t> </a:t>
            </a:r>
            <a:r>
              <a:rPr lang="en-GB" b="1" dirty="0" smtClean="0"/>
              <a:t>in Turkey</a:t>
            </a:r>
            <a:r>
              <a:rPr lang="tr-TR" dirty="0" smtClean="0"/>
              <a:t/>
            </a:r>
            <a:br>
              <a:rPr lang="tr-TR" dirty="0" smtClean="0"/>
            </a:br>
            <a:r>
              <a:rPr lang="tr-TR" dirty="0" err="1" smtClean="0"/>
              <a:t>Citizen</a:t>
            </a:r>
            <a:r>
              <a:rPr lang="tr-TR" dirty="0" smtClean="0"/>
              <a:t> </a:t>
            </a:r>
            <a:r>
              <a:rPr lang="tr-TR" dirty="0" err="1" smtClean="0"/>
              <a:t>Assemblies</a:t>
            </a:r>
            <a:r>
              <a:rPr lang="tr-TR" dirty="0" smtClean="0"/>
              <a:t> </a:t>
            </a:r>
            <a:r>
              <a:rPr lang="tr-TR" dirty="0" err="1" smtClean="0"/>
              <a:t>for</a:t>
            </a:r>
            <a:r>
              <a:rPr lang="tr-TR" dirty="0" smtClean="0"/>
              <a:t> a New Constitution</a:t>
            </a:r>
            <a:br>
              <a:rPr lang="tr-TR" dirty="0" smtClean="0"/>
            </a:br>
            <a:r>
              <a:rPr lang="tr-TR" dirty="0" err="1" smtClean="0"/>
              <a:t>Local</a:t>
            </a:r>
            <a:r>
              <a:rPr lang="tr-TR" dirty="0" smtClean="0"/>
              <a:t> </a:t>
            </a:r>
            <a:r>
              <a:rPr lang="tr-TR" dirty="0" err="1" smtClean="0"/>
              <a:t>Governance</a:t>
            </a:r>
            <a:r>
              <a:rPr lang="tr-TR" dirty="0" smtClean="0"/>
              <a:t> </a:t>
            </a:r>
            <a:r>
              <a:rPr lang="tr-TR" dirty="0" err="1" smtClean="0"/>
              <a:t>Meetings</a:t>
            </a:r>
            <a:r>
              <a:rPr lang="tr-TR" dirty="0" smtClean="0"/>
              <a:t> </a:t>
            </a:r>
            <a:br>
              <a:rPr lang="tr-TR" dirty="0" smtClean="0"/>
            </a:br>
            <a:r>
              <a:rPr lang="tr-TR" dirty="0" smtClean="0"/>
              <a:t>(İzmir </a:t>
            </a:r>
            <a:r>
              <a:rPr lang="tr-TR" dirty="0" err="1" smtClean="0"/>
              <a:t>Experience</a:t>
            </a:r>
            <a:r>
              <a:rPr lang="tr-TR" dirty="0" smtClean="0"/>
              <a:t>)</a:t>
            </a:r>
            <a:br>
              <a:rPr lang="tr-TR" dirty="0" smtClean="0"/>
            </a:br>
            <a:r>
              <a:rPr lang="tr-TR" dirty="0" smtClean="0"/>
              <a:t/>
            </a:r>
            <a:br>
              <a:rPr lang="tr-TR" dirty="0" smtClean="0"/>
            </a:br>
            <a:r>
              <a:rPr lang="tr-TR" dirty="0" smtClean="0"/>
              <a:t/>
            </a:r>
            <a:br>
              <a:rPr lang="tr-TR" dirty="0" smtClean="0"/>
            </a:br>
            <a:endParaRPr lang="tr-TR" dirty="0"/>
          </a:p>
        </p:txBody>
      </p:sp>
      <p:sp>
        <p:nvSpPr>
          <p:cNvPr id="3" name="2 Alt Başlık"/>
          <p:cNvSpPr>
            <a:spLocks noGrp="1"/>
          </p:cNvSpPr>
          <p:nvPr>
            <p:ph type="subTitle" idx="1"/>
          </p:nvPr>
        </p:nvSpPr>
        <p:spPr>
          <a:xfrm>
            <a:off x="1143000" y="6172200"/>
            <a:ext cx="6324600" cy="1562100"/>
          </a:xfrm>
        </p:spPr>
        <p:txBody>
          <a:bodyPr/>
          <a:lstStyle/>
          <a:p>
            <a:r>
              <a:rPr lang="tr-TR" dirty="0" err="1" smtClean="0"/>
              <a:t>Brussels</a:t>
            </a:r>
            <a:r>
              <a:rPr lang="tr-TR" dirty="0" smtClean="0"/>
              <a:t>, </a:t>
            </a:r>
            <a:r>
              <a:rPr lang="tr-TR" dirty="0" smtClean="0"/>
              <a:t>2013</a:t>
            </a:r>
            <a:endParaRPr lang="tr-TR" dirty="0"/>
          </a:p>
        </p:txBody>
      </p:sp>
      <p:sp>
        <p:nvSpPr>
          <p:cNvPr id="1025" name="Rectangle 1"/>
          <p:cNvSpPr>
            <a:spLocks noChangeArrowheads="1"/>
          </p:cNvSpPr>
          <p:nvPr/>
        </p:nvSpPr>
        <p:spPr bwMode="auto">
          <a:xfrm>
            <a:off x="3367984" y="97795"/>
            <a:ext cx="2408032" cy="2616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1536700" algn="l"/>
              </a:tabLst>
            </a:pPr>
            <a:r>
              <a:rPr kumimoji="0" lang="en-GB" sz="11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participatory democracy in </a:t>
            </a:r>
            <a:r>
              <a:rPr kumimoji="0" lang="en-GB" sz="11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Tury</a:t>
            </a:r>
            <a:endParaRPr kumimoji="0" lang="en-GB"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1447800" y="762000"/>
            <a:ext cx="6553200" cy="762000"/>
          </a:xfrm>
        </p:spPr>
        <p:txBody>
          <a:bodyPr>
            <a:noAutofit/>
          </a:bodyPr>
          <a:lstStyle/>
          <a:p>
            <a:r>
              <a:rPr lang="tr-TR" sz="2000" b="1" i="1" smtClean="0">
                <a:solidFill>
                  <a:schemeClr val="tx2"/>
                </a:solidFill>
                <a:latin typeface="Arial" pitchFamily="34" charset="0"/>
                <a:cs typeface="Arial" pitchFamily="34" charset="0"/>
              </a:rPr>
              <a:t>Constitution Platform – Turkey Speaks</a:t>
            </a:r>
            <a:r>
              <a:rPr lang="tr-TR" sz="2400" b="1" i="1" smtClean="0">
                <a:solidFill>
                  <a:schemeClr val="tx2"/>
                </a:solidFill>
                <a:latin typeface="Arial" pitchFamily="34" charset="0"/>
                <a:cs typeface="Arial" pitchFamily="34" charset="0"/>
              </a:rPr>
              <a:t/>
            </a:r>
            <a:br>
              <a:rPr lang="tr-TR" sz="2400" b="1" i="1" smtClean="0">
                <a:solidFill>
                  <a:schemeClr val="tx2"/>
                </a:solidFill>
                <a:latin typeface="Arial" pitchFamily="34" charset="0"/>
                <a:cs typeface="Arial" pitchFamily="34" charset="0"/>
              </a:rPr>
            </a:br>
            <a:r>
              <a:rPr lang="tr-TR" sz="3600" b="1" smtClean="0">
                <a:solidFill>
                  <a:schemeClr val="tx2"/>
                </a:solidFill>
                <a:latin typeface="Arial" pitchFamily="34" charset="0"/>
                <a:cs typeface="Arial" pitchFamily="34" charset="0"/>
              </a:rPr>
              <a:t>Citizen Assemblies </a:t>
            </a:r>
            <a:br>
              <a:rPr lang="tr-TR" sz="3600" b="1" smtClean="0">
                <a:solidFill>
                  <a:schemeClr val="tx2"/>
                </a:solidFill>
                <a:latin typeface="Arial" pitchFamily="34" charset="0"/>
                <a:cs typeface="Arial" pitchFamily="34" charset="0"/>
              </a:rPr>
            </a:br>
            <a:r>
              <a:rPr lang="tr-TR" sz="3600" b="1" smtClean="0">
                <a:solidFill>
                  <a:schemeClr val="tx2"/>
                </a:solidFill>
                <a:latin typeface="Arial" pitchFamily="34" charset="0"/>
                <a:cs typeface="Arial" pitchFamily="34" charset="0"/>
              </a:rPr>
              <a:t>for a New Constitution</a:t>
            </a:r>
            <a:r>
              <a:rPr lang="tr-TR" sz="3600" b="1" dirty="0" smtClean="0">
                <a:solidFill>
                  <a:schemeClr val="tx2"/>
                </a:solidFill>
                <a:latin typeface="Arial" pitchFamily="34" charset="0"/>
                <a:cs typeface="Arial" pitchFamily="34" charset="0"/>
              </a:rPr>
              <a:t/>
            </a:r>
            <a:br>
              <a:rPr lang="tr-TR" sz="3600" b="1" dirty="0" smtClean="0">
                <a:solidFill>
                  <a:schemeClr val="tx2"/>
                </a:solidFill>
                <a:latin typeface="Arial" pitchFamily="34" charset="0"/>
                <a:cs typeface="Arial" pitchFamily="34" charset="0"/>
              </a:rPr>
            </a:br>
            <a:endParaRPr lang="tr-TR" sz="3600" b="1" dirty="0">
              <a:solidFill>
                <a:schemeClr val="tx2"/>
              </a:solidFill>
              <a:latin typeface="Arial" pitchFamily="34" charset="0"/>
              <a:cs typeface="Arial" pitchFamily="34" charset="0"/>
            </a:endParaRPr>
          </a:p>
        </p:txBody>
      </p:sp>
      <p:sp>
        <p:nvSpPr>
          <p:cNvPr id="5" name="4 Alt Başlık"/>
          <p:cNvSpPr>
            <a:spLocks noGrp="1"/>
          </p:cNvSpPr>
          <p:nvPr>
            <p:ph type="subTitle" idx="1"/>
          </p:nvPr>
        </p:nvSpPr>
        <p:spPr>
          <a:xfrm>
            <a:off x="1371600" y="5867400"/>
            <a:ext cx="6400800" cy="1752600"/>
          </a:xfrm>
        </p:spPr>
        <p:txBody>
          <a:bodyPr>
            <a:normAutofit/>
          </a:bodyPr>
          <a:lstStyle/>
          <a:p>
            <a:endParaRPr lang="tr-TR" sz="2400" dirty="0"/>
          </a:p>
        </p:txBody>
      </p:sp>
      <p:pic>
        <p:nvPicPr>
          <p:cNvPr id="7" name="Picture 2" descr="http://a8.sphotos.ak.fbcdn.net/hphotos-ak-ash4/416587_376548485729423_181049101946030_1115302_1729401616_o.jpg"/>
          <p:cNvPicPr>
            <a:picLocks noChangeAspect="1" noChangeArrowheads="1"/>
          </p:cNvPicPr>
          <p:nvPr/>
        </p:nvPicPr>
        <p:blipFill>
          <a:blip r:embed="rId2" cstate="print"/>
          <a:srcRect/>
          <a:stretch>
            <a:fillRect/>
          </a:stretch>
        </p:blipFill>
        <p:spPr bwMode="auto">
          <a:xfrm>
            <a:off x="0" y="1752600"/>
            <a:ext cx="9144000" cy="601980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NAYASAPLATFORMU-ENGLISH.wmv">
            <a:hlinkClick r:id="" action="ppaction://media"/>
          </p:cNvPr>
          <p:cNvPicPr>
            <a:picLocks noGrp="1" noRot="1" noChangeAspect="1"/>
          </p:cNvPicPr>
          <p:nvPr>
            <p:ph idx="1"/>
            <a:videoFile r:link="rId1"/>
          </p:nvPr>
        </p:nvPicPr>
        <p:blipFill>
          <a:blip r:embed="rId3" cstate="print"/>
          <a:stretch>
            <a:fillRect/>
          </a:stretch>
        </p:blipFill>
        <p:spPr>
          <a:xfrm>
            <a:off x="228600" y="838200"/>
            <a:ext cx="8678069" cy="60198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p:cTn id="7" fill="hold" display="0">
                  <p:stCondLst>
                    <p:cond delay="indefinite"/>
                  </p:stCondLst>
                  <p:endCondLst>
                    <p:cond evt="onNext" delay="0">
                      <p:tgtEl>
                        <p:sldTgt/>
                      </p:tgtEl>
                    </p:cond>
                    <p:cond evt="onPrev" delay="0">
                      <p:tgtEl>
                        <p:sldTgt/>
                      </p:tgtEl>
                    </p:cond>
                  </p:endCondLst>
                </p:cTn>
                <p:tgtEl>
                  <p:spTgt spid="6"/>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676400" y="-152400"/>
            <a:ext cx="6096000" cy="1143000"/>
          </a:xfrm>
        </p:spPr>
        <p:txBody>
          <a:bodyPr/>
          <a:lstStyle/>
          <a:p>
            <a:r>
              <a:rPr lang="tr-TR" b="1" smtClean="0">
                <a:solidFill>
                  <a:schemeClr val="tx2"/>
                </a:solidFill>
                <a:latin typeface="Arial" pitchFamily="34" charset="0"/>
                <a:cs typeface="Arial" pitchFamily="34" charset="0"/>
              </a:rPr>
              <a:t>Outline</a:t>
            </a:r>
            <a:endParaRPr lang="tr-TR" b="1" dirty="0">
              <a:solidFill>
                <a:schemeClr val="tx2"/>
              </a:solidFill>
              <a:latin typeface="Arial" pitchFamily="34" charset="0"/>
              <a:cs typeface="Arial" pitchFamily="34" charset="0"/>
            </a:endParaRPr>
          </a:p>
        </p:txBody>
      </p:sp>
      <p:sp>
        <p:nvSpPr>
          <p:cNvPr id="3" name="2 İçerik Yer Tutucusu"/>
          <p:cNvSpPr>
            <a:spLocks noGrp="1"/>
          </p:cNvSpPr>
          <p:nvPr>
            <p:ph idx="1"/>
          </p:nvPr>
        </p:nvSpPr>
        <p:spPr>
          <a:xfrm>
            <a:off x="228600" y="1066800"/>
            <a:ext cx="8610600" cy="5105400"/>
          </a:xfrm>
        </p:spPr>
        <p:txBody>
          <a:bodyPr>
            <a:normAutofit fontScale="85000" lnSpcReduction="20000"/>
          </a:bodyPr>
          <a:lstStyle/>
          <a:p>
            <a:pPr marL="914400" indent="-914400">
              <a:buFont typeface="+mj-lt"/>
              <a:buAutoNum type="arabicPeriod"/>
            </a:pPr>
            <a:r>
              <a:rPr lang="tr-TR" b="1" dirty="0" smtClean="0">
                <a:latin typeface="Arial" pitchFamily="34" charset="0"/>
                <a:cs typeface="Arial" pitchFamily="34" charset="0"/>
              </a:rPr>
              <a:t>Constitution </a:t>
            </a:r>
            <a:r>
              <a:rPr lang="tr-TR" b="1" dirty="0" err="1" smtClean="0">
                <a:latin typeface="Arial" pitchFamily="34" charset="0"/>
                <a:cs typeface="Arial" pitchFamily="34" charset="0"/>
              </a:rPr>
              <a:t>Platform’s</a:t>
            </a:r>
            <a:r>
              <a:rPr lang="tr-TR" b="1" dirty="0" smtClean="0">
                <a:latin typeface="Arial" pitchFamily="34" charset="0"/>
                <a:cs typeface="Arial" pitchFamily="34" charset="0"/>
              </a:rPr>
              <a:t> </a:t>
            </a:r>
            <a:r>
              <a:rPr lang="tr-TR" b="1" dirty="0" err="1" smtClean="0">
                <a:latin typeface="Arial" pitchFamily="34" charset="0"/>
                <a:cs typeface="Arial" pitchFamily="34" charset="0"/>
              </a:rPr>
              <a:t>achievements</a:t>
            </a:r>
            <a:endParaRPr lang="tr-TR" b="1" dirty="0" smtClean="0">
              <a:latin typeface="Arial" pitchFamily="34" charset="0"/>
              <a:cs typeface="Arial" pitchFamily="34" charset="0"/>
            </a:endParaRPr>
          </a:p>
          <a:p>
            <a:pPr marL="1314450" lvl="1" indent="-914400"/>
            <a:r>
              <a:rPr lang="tr-TR" dirty="0" smtClean="0">
                <a:latin typeface="Arial" pitchFamily="34" charset="0"/>
                <a:cs typeface="Arial" pitchFamily="34" charset="0"/>
              </a:rPr>
              <a:t>Constitution making as </a:t>
            </a:r>
            <a:r>
              <a:rPr lang="tr-TR" dirty="0" err="1" smtClean="0">
                <a:latin typeface="Arial" pitchFamily="34" charset="0"/>
                <a:cs typeface="Arial" pitchFamily="34" charset="0"/>
              </a:rPr>
              <a:t>conflict</a:t>
            </a:r>
            <a:r>
              <a:rPr lang="tr-TR" dirty="0" smtClean="0">
                <a:latin typeface="Arial" pitchFamily="34" charset="0"/>
                <a:cs typeface="Arial" pitchFamily="34" charset="0"/>
              </a:rPr>
              <a:t> </a:t>
            </a:r>
            <a:r>
              <a:rPr lang="tr-TR" dirty="0" err="1" smtClean="0">
                <a:latin typeface="Arial" pitchFamily="34" charset="0"/>
                <a:cs typeface="Arial" pitchFamily="34" charset="0"/>
              </a:rPr>
              <a:t>resolution</a:t>
            </a:r>
            <a:endParaRPr lang="tr-TR" dirty="0" smtClean="0">
              <a:latin typeface="Arial" pitchFamily="34" charset="0"/>
              <a:cs typeface="Arial" pitchFamily="34" charset="0"/>
            </a:endParaRPr>
          </a:p>
          <a:p>
            <a:pPr marL="1314450" lvl="1" indent="-914400"/>
            <a:r>
              <a:rPr lang="tr-TR" dirty="0" err="1" smtClean="0">
                <a:latin typeface="Arial" pitchFamily="34" charset="0"/>
                <a:cs typeface="Arial" pitchFamily="34" charset="0"/>
              </a:rPr>
              <a:t>Novelty</a:t>
            </a:r>
            <a:r>
              <a:rPr lang="tr-TR" dirty="0" smtClean="0">
                <a:latin typeface="Arial" pitchFamily="34" charset="0"/>
                <a:cs typeface="Arial" pitchFamily="34" charset="0"/>
              </a:rPr>
              <a:t> of </a:t>
            </a:r>
            <a:r>
              <a:rPr lang="tr-TR" dirty="0" err="1" smtClean="0">
                <a:latin typeface="Arial" pitchFamily="34" charset="0"/>
                <a:cs typeface="Arial" pitchFamily="34" charset="0"/>
              </a:rPr>
              <a:t>today’s</a:t>
            </a:r>
            <a:r>
              <a:rPr lang="tr-TR" dirty="0" smtClean="0">
                <a:latin typeface="Arial" pitchFamily="34" charset="0"/>
                <a:cs typeface="Arial" pitchFamily="34" charset="0"/>
              </a:rPr>
              <a:t> constitution making</a:t>
            </a:r>
          </a:p>
          <a:p>
            <a:pPr marL="1314450" lvl="1" indent="-914400"/>
            <a:r>
              <a:rPr lang="tr-TR" dirty="0" err="1" smtClean="0">
                <a:latin typeface="Arial" pitchFamily="34" charset="0"/>
                <a:cs typeface="Arial" pitchFamily="34" charset="0"/>
              </a:rPr>
              <a:t>Our</a:t>
            </a:r>
            <a:r>
              <a:rPr lang="tr-TR" dirty="0" smtClean="0">
                <a:latin typeface="Arial" pitchFamily="34" charset="0"/>
                <a:cs typeface="Arial" pitchFamily="34" charset="0"/>
              </a:rPr>
              <a:t> </a:t>
            </a:r>
            <a:r>
              <a:rPr lang="tr-TR" dirty="0" err="1" smtClean="0">
                <a:latin typeface="Arial" pitchFamily="34" charset="0"/>
                <a:cs typeface="Arial" pitchFamily="34" charset="0"/>
              </a:rPr>
              <a:t>method</a:t>
            </a:r>
            <a:r>
              <a:rPr lang="tr-TR" dirty="0" smtClean="0">
                <a:latin typeface="Arial" pitchFamily="34" charset="0"/>
                <a:cs typeface="Arial" pitchFamily="34" charset="0"/>
              </a:rPr>
              <a:t>: </a:t>
            </a:r>
            <a:r>
              <a:rPr lang="tr-TR" i="1" dirty="0" smtClean="0">
                <a:latin typeface="Arial" pitchFamily="34" charset="0"/>
                <a:cs typeface="Arial" pitchFamily="34" charset="0"/>
              </a:rPr>
              <a:t>Turkey </a:t>
            </a:r>
            <a:r>
              <a:rPr lang="tr-TR" i="1" dirty="0" err="1" smtClean="0">
                <a:latin typeface="Arial" pitchFamily="34" charset="0"/>
                <a:cs typeface="Arial" pitchFamily="34" charset="0"/>
              </a:rPr>
              <a:t>Speaks</a:t>
            </a:r>
            <a:r>
              <a:rPr lang="tr-TR" dirty="0" smtClean="0">
                <a:latin typeface="Arial" pitchFamily="34" charset="0"/>
                <a:cs typeface="Arial" pitchFamily="34" charset="0"/>
              </a:rPr>
              <a:t>, but </a:t>
            </a:r>
            <a:r>
              <a:rPr lang="tr-TR" dirty="0" err="1" smtClean="0">
                <a:latin typeface="Arial" pitchFamily="34" charset="0"/>
                <a:cs typeface="Arial" pitchFamily="34" charset="0"/>
              </a:rPr>
              <a:t>how</a:t>
            </a:r>
            <a:r>
              <a:rPr lang="tr-TR" dirty="0" smtClean="0">
                <a:latin typeface="Arial" pitchFamily="34" charset="0"/>
                <a:cs typeface="Arial" pitchFamily="34" charset="0"/>
              </a:rPr>
              <a:t>?</a:t>
            </a:r>
          </a:p>
          <a:p>
            <a:pPr marL="1314450" lvl="1" indent="-914400"/>
            <a:r>
              <a:rPr lang="tr-TR" dirty="0" err="1" smtClean="0">
                <a:latin typeface="Arial" pitchFamily="34" charset="0"/>
                <a:cs typeface="Arial" pitchFamily="34" charset="0"/>
              </a:rPr>
              <a:t>Our</a:t>
            </a:r>
            <a:r>
              <a:rPr lang="tr-TR" dirty="0" smtClean="0">
                <a:latin typeface="Arial" pitchFamily="34" charset="0"/>
                <a:cs typeface="Arial" pitchFamily="34" charset="0"/>
              </a:rPr>
              <a:t> </a:t>
            </a:r>
            <a:r>
              <a:rPr lang="tr-TR" dirty="0" err="1" smtClean="0">
                <a:latin typeface="Arial" pitchFamily="34" charset="0"/>
                <a:cs typeface="Arial" pitchFamily="34" charset="0"/>
              </a:rPr>
              <a:t>achievements</a:t>
            </a:r>
            <a:endParaRPr lang="tr-TR" dirty="0" smtClean="0">
              <a:latin typeface="Arial" pitchFamily="34" charset="0"/>
              <a:cs typeface="Arial" pitchFamily="34" charset="0"/>
            </a:endParaRPr>
          </a:p>
          <a:p>
            <a:pPr marL="914400" indent="-914400">
              <a:buFont typeface="+mj-lt"/>
              <a:buAutoNum type="arabicPeriod"/>
            </a:pPr>
            <a:r>
              <a:rPr lang="tr-TR" b="1" dirty="0" smtClean="0">
                <a:latin typeface="Arial" pitchFamily="34" charset="0"/>
                <a:cs typeface="Arial" pitchFamily="34" charset="0"/>
              </a:rPr>
              <a:t>Constitution </a:t>
            </a:r>
            <a:r>
              <a:rPr lang="tr-TR" b="1" dirty="0" err="1" smtClean="0">
                <a:latin typeface="Arial" pitchFamily="34" charset="0"/>
                <a:cs typeface="Arial" pitchFamily="34" charset="0"/>
              </a:rPr>
              <a:t>Volunteers</a:t>
            </a:r>
            <a:r>
              <a:rPr lang="tr-TR" b="1" dirty="0" smtClean="0">
                <a:latin typeface="Arial" pitchFamily="34" charset="0"/>
                <a:cs typeface="Arial" pitchFamily="34" charset="0"/>
              </a:rPr>
              <a:t>’ </a:t>
            </a:r>
            <a:r>
              <a:rPr lang="tr-TR" b="1" dirty="0" err="1" smtClean="0">
                <a:latin typeface="Arial" pitchFamily="34" charset="0"/>
                <a:cs typeface="Arial" pitchFamily="34" charset="0"/>
              </a:rPr>
              <a:t>expectations</a:t>
            </a:r>
            <a:endParaRPr lang="tr-TR" b="1" dirty="0" smtClean="0">
              <a:latin typeface="Arial" pitchFamily="34" charset="0"/>
              <a:cs typeface="Arial" pitchFamily="34" charset="0"/>
            </a:endParaRPr>
          </a:p>
          <a:p>
            <a:pPr marL="1314450" lvl="1" indent="-914400"/>
            <a:r>
              <a:rPr lang="tr-TR" dirty="0" err="1" smtClean="0">
                <a:latin typeface="Arial" pitchFamily="34" charset="0"/>
                <a:cs typeface="Arial" pitchFamily="34" charset="0"/>
              </a:rPr>
              <a:t>Who</a:t>
            </a:r>
            <a:r>
              <a:rPr lang="tr-TR" dirty="0" smtClean="0">
                <a:latin typeface="Arial" pitchFamily="34" charset="0"/>
                <a:cs typeface="Arial" pitchFamily="34" charset="0"/>
              </a:rPr>
              <a:t> </a:t>
            </a:r>
            <a:r>
              <a:rPr lang="tr-TR" dirty="0" err="1" smtClean="0">
                <a:latin typeface="Arial" pitchFamily="34" charset="0"/>
                <a:cs typeface="Arial" pitchFamily="34" charset="0"/>
              </a:rPr>
              <a:t>are</a:t>
            </a:r>
            <a:r>
              <a:rPr lang="tr-TR" dirty="0" smtClean="0">
                <a:latin typeface="Arial" pitchFamily="34" charset="0"/>
                <a:cs typeface="Arial" pitchFamily="34" charset="0"/>
              </a:rPr>
              <a:t> </a:t>
            </a:r>
            <a:r>
              <a:rPr lang="tr-TR" dirty="0" err="1" smtClean="0">
                <a:latin typeface="Arial" pitchFamily="34" charset="0"/>
                <a:cs typeface="Arial" pitchFamily="34" charset="0"/>
              </a:rPr>
              <a:t>they</a:t>
            </a:r>
            <a:r>
              <a:rPr lang="tr-TR" dirty="0" smtClean="0">
                <a:latin typeface="Arial" pitchFamily="34" charset="0"/>
                <a:cs typeface="Arial" pitchFamily="34" charset="0"/>
              </a:rPr>
              <a:t>?</a:t>
            </a:r>
          </a:p>
          <a:p>
            <a:pPr marL="1314450" lvl="1" indent="-914400"/>
            <a:r>
              <a:rPr lang="tr-TR" dirty="0" err="1" smtClean="0">
                <a:latin typeface="Arial" pitchFamily="34" charset="0"/>
                <a:cs typeface="Arial" pitchFamily="34" charset="0"/>
              </a:rPr>
              <a:t>Demand</a:t>
            </a:r>
            <a:r>
              <a:rPr lang="tr-TR" dirty="0" smtClean="0">
                <a:latin typeface="Arial" pitchFamily="34" charset="0"/>
                <a:cs typeface="Arial" pitchFamily="34" charset="0"/>
              </a:rPr>
              <a:t> </a:t>
            </a:r>
            <a:r>
              <a:rPr lang="tr-TR" dirty="0" err="1" smtClean="0">
                <a:latin typeface="Arial" pitchFamily="34" charset="0"/>
                <a:cs typeface="Arial" pitchFamily="34" charset="0"/>
              </a:rPr>
              <a:t>for</a:t>
            </a:r>
            <a:r>
              <a:rPr lang="tr-TR" dirty="0" smtClean="0">
                <a:latin typeface="Arial" pitchFamily="34" charset="0"/>
                <a:cs typeface="Arial" pitchFamily="34" charset="0"/>
              </a:rPr>
              <a:t> a </a:t>
            </a:r>
            <a:r>
              <a:rPr lang="tr-TR" dirty="0" err="1" smtClean="0">
                <a:latin typeface="Arial" pitchFamily="34" charset="0"/>
                <a:cs typeface="Arial" pitchFamily="34" charset="0"/>
              </a:rPr>
              <a:t>brand</a:t>
            </a:r>
            <a:r>
              <a:rPr lang="tr-TR" dirty="0" smtClean="0">
                <a:latin typeface="Arial" pitchFamily="34" charset="0"/>
                <a:cs typeface="Arial" pitchFamily="34" charset="0"/>
              </a:rPr>
              <a:t> new constitution</a:t>
            </a:r>
          </a:p>
          <a:p>
            <a:pPr marL="1314450" lvl="1" indent="-914400"/>
            <a:r>
              <a:rPr lang="tr-TR" dirty="0" smtClean="0">
                <a:latin typeface="Arial" pitchFamily="34" charset="0"/>
                <a:cs typeface="Arial" pitchFamily="34" charset="0"/>
              </a:rPr>
              <a:t>5 </a:t>
            </a:r>
            <a:r>
              <a:rPr lang="tr-TR" dirty="0" err="1" smtClean="0">
                <a:latin typeface="Arial" pitchFamily="34" charset="0"/>
                <a:cs typeface="Arial" pitchFamily="34" charset="0"/>
              </a:rPr>
              <a:t>important</a:t>
            </a:r>
            <a:r>
              <a:rPr lang="tr-TR" dirty="0" smtClean="0">
                <a:latin typeface="Arial" pitchFamily="34" charset="0"/>
                <a:cs typeface="Arial" pitchFamily="34" charset="0"/>
              </a:rPr>
              <a:t> </a:t>
            </a:r>
            <a:r>
              <a:rPr lang="tr-TR" dirty="0" err="1" smtClean="0">
                <a:latin typeface="Arial" pitchFamily="34" charset="0"/>
                <a:cs typeface="Arial" pitchFamily="34" charset="0"/>
              </a:rPr>
              <a:t>questions</a:t>
            </a:r>
            <a:endParaRPr lang="tr-TR" dirty="0" smtClean="0">
              <a:latin typeface="Arial" pitchFamily="34" charset="0"/>
              <a:cs typeface="Arial" pitchFamily="34" charset="0"/>
            </a:endParaRPr>
          </a:p>
          <a:p>
            <a:pPr marL="1314450" lvl="1" indent="-914400"/>
            <a:r>
              <a:rPr lang="tr-TR" dirty="0" smtClean="0">
                <a:latin typeface="Arial" pitchFamily="34" charset="0"/>
                <a:cs typeface="Arial" pitchFamily="34" charset="0"/>
              </a:rPr>
              <a:t>The </a:t>
            </a:r>
            <a:r>
              <a:rPr lang="tr-TR" dirty="0" err="1" smtClean="0">
                <a:latin typeface="Arial" pitchFamily="34" charset="0"/>
                <a:cs typeface="Arial" pitchFamily="34" charset="0"/>
              </a:rPr>
              <a:t>persistent</a:t>
            </a:r>
            <a:r>
              <a:rPr lang="tr-TR" dirty="0" smtClean="0">
                <a:latin typeface="Arial" pitchFamily="34" charset="0"/>
                <a:cs typeface="Arial" pitchFamily="34" charset="0"/>
              </a:rPr>
              <a:t> </a:t>
            </a:r>
            <a:r>
              <a:rPr lang="tr-TR" dirty="0" err="1" smtClean="0">
                <a:latin typeface="Arial" pitchFamily="34" charset="0"/>
                <a:cs typeface="Arial" pitchFamily="34" charset="0"/>
              </a:rPr>
              <a:t>demand</a:t>
            </a:r>
            <a:r>
              <a:rPr lang="tr-TR" dirty="0" smtClean="0">
                <a:latin typeface="Arial" pitchFamily="34" charset="0"/>
                <a:cs typeface="Arial" pitchFamily="34" charset="0"/>
              </a:rPr>
              <a:t> </a:t>
            </a:r>
            <a:r>
              <a:rPr lang="tr-TR" dirty="0" err="1" smtClean="0">
                <a:latin typeface="Arial" pitchFamily="34" charset="0"/>
                <a:cs typeface="Arial" pitchFamily="34" charset="0"/>
              </a:rPr>
              <a:t>for</a:t>
            </a:r>
            <a:r>
              <a:rPr lang="tr-TR" dirty="0" smtClean="0">
                <a:latin typeface="Arial" pitchFamily="34" charset="0"/>
                <a:cs typeface="Arial" pitchFamily="34" charset="0"/>
              </a:rPr>
              <a:t> </a:t>
            </a:r>
            <a:r>
              <a:rPr lang="tr-TR" dirty="0" err="1" smtClean="0">
                <a:latin typeface="Arial" pitchFamily="34" charset="0"/>
                <a:cs typeface="Arial" pitchFamily="34" charset="0"/>
              </a:rPr>
              <a:t>justice</a:t>
            </a:r>
            <a:endParaRPr lang="tr-TR" dirty="0" smtClean="0">
              <a:latin typeface="Arial" pitchFamily="34" charset="0"/>
              <a:cs typeface="Arial" pitchFamily="34" charset="0"/>
            </a:endParaRPr>
          </a:p>
          <a:p>
            <a:pPr marL="914400" indent="-914400">
              <a:buFont typeface="+mj-lt"/>
              <a:buAutoNum type="arabicPeriod"/>
            </a:pPr>
            <a:r>
              <a:rPr lang="tr-TR" b="1" dirty="0" err="1" smtClean="0">
                <a:latin typeface="Arial" pitchFamily="34" charset="0"/>
                <a:cs typeface="Arial" pitchFamily="34" charset="0"/>
              </a:rPr>
              <a:t>Turkey’s</a:t>
            </a:r>
            <a:r>
              <a:rPr lang="tr-TR" b="1" dirty="0" smtClean="0">
                <a:latin typeface="Arial" pitchFamily="34" charset="0"/>
                <a:cs typeface="Arial" pitchFamily="34" charset="0"/>
              </a:rPr>
              <a:t> </a:t>
            </a:r>
            <a:r>
              <a:rPr lang="tr-TR" b="1" dirty="0" err="1" smtClean="0">
                <a:latin typeface="Arial" pitchFamily="34" charset="0"/>
                <a:cs typeface="Arial" pitchFamily="34" charset="0"/>
              </a:rPr>
              <a:t>most</a:t>
            </a:r>
            <a:r>
              <a:rPr lang="tr-TR" b="1" dirty="0" smtClean="0">
                <a:latin typeface="Arial" pitchFamily="34" charset="0"/>
                <a:cs typeface="Arial" pitchFamily="34" charset="0"/>
              </a:rPr>
              <a:t> </a:t>
            </a:r>
            <a:r>
              <a:rPr lang="tr-TR" b="1" dirty="0" err="1" smtClean="0">
                <a:latin typeface="Arial" pitchFamily="34" charset="0"/>
                <a:cs typeface="Arial" pitchFamily="34" charset="0"/>
              </a:rPr>
              <a:t>pressing</a:t>
            </a:r>
            <a:r>
              <a:rPr lang="tr-TR" b="1" dirty="0" smtClean="0">
                <a:latin typeface="Arial" pitchFamily="34" charset="0"/>
                <a:cs typeface="Arial" pitchFamily="34" charset="0"/>
              </a:rPr>
              <a:t> </a:t>
            </a:r>
            <a:r>
              <a:rPr lang="tr-TR" b="1" dirty="0" err="1" smtClean="0">
                <a:latin typeface="Arial" pitchFamily="34" charset="0"/>
                <a:cs typeface="Arial" pitchFamily="34" charset="0"/>
              </a:rPr>
              <a:t>problems</a:t>
            </a:r>
            <a:endParaRPr lang="tr-TR" b="1" dirty="0" smtClean="0">
              <a:latin typeface="Arial" pitchFamily="34" charset="0"/>
              <a:cs typeface="Arial" pitchFamily="34" charset="0"/>
            </a:endParaRPr>
          </a:p>
          <a:p>
            <a:pPr marL="1314450" lvl="1" indent="-914400"/>
            <a:r>
              <a:rPr lang="tr-TR" dirty="0" err="1" smtClean="0">
                <a:latin typeface="Arial" pitchFamily="34" charset="0"/>
                <a:cs typeface="Arial" pitchFamily="34" charset="0"/>
              </a:rPr>
              <a:t>Bringing</a:t>
            </a:r>
            <a:r>
              <a:rPr lang="tr-TR" dirty="0" smtClean="0">
                <a:latin typeface="Arial" pitchFamily="34" charset="0"/>
                <a:cs typeface="Arial" pitchFamily="34" charset="0"/>
              </a:rPr>
              <a:t> </a:t>
            </a:r>
            <a:r>
              <a:rPr lang="tr-TR" dirty="0" err="1" smtClean="0">
                <a:latin typeface="Arial" pitchFamily="34" charset="0"/>
                <a:cs typeface="Arial" pitchFamily="34" charset="0"/>
              </a:rPr>
              <a:t>back</a:t>
            </a:r>
            <a:r>
              <a:rPr lang="tr-TR" dirty="0" smtClean="0">
                <a:latin typeface="Arial" pitchFamily="34" charset="0"/>
                <a:cs typeface="Arial" pitchFamily="34" charset="0"/>
              </a:rPr>
              <a:t> the </a:t>
            </a:r>
            <a:r>
              <a:rPr lang="tr-TR" dirty="0" err="1" smtClean="0">
                <a:latin typeface="Arial" pitchFamily="34" charset="0"/>
                <a:cs typeface="Arial" pitchFamily="34" charset="0"/>
              </a:rPr>
              <a:t>European</a:t>
            </a:r>
            <a:r>
              <a:rPr lang="tr-TR" dirty="0" smtClean="0">
                <a:latin typeface="Arial" pitchFamily="34" charset="0"/>
                <a:cs typeface="Arial" pitchFamily="34" charset="0"/>
              </a:rPr>
              <a:t> </a:t>
            </a:r>
            <a:r>
              <a:rPr lang="tr-TR" dirty="0" err="1" smtClean="0">
                <a:latin typeface="Arial" pitchFamily="34" charset="0"/>
                <a:cs typeface="Arial" pitchFamily="34" charset="0"/>
              </a:rPr>
              <a:t>perspective</a:t>
            </a:r>
            <a:endParaRPr lang="tr-TR" dirty="0" smtClean="0">
              <a:latin typeface="Arial" pitchFamily="34" charset="0"/>
              <a:cs typeface="Arial" pitchFamily="34" charset="0"/>
            </a:endParaRPr>
          </a:p>
          <a:p>
            <a:pPr marL="914400" indent="-914400">
              <a:buFont typeface="+mj-lt"/>
              <a:buAutoNum type="arabicPeriod"/>
            </a:pPr>
            <a:r>
              <a:rPr lang="tr-TR" b="1" dirty="0" err="1" smtClean="0">
                <a:latin typeface="Arial" pitchFamily="34" charset="0"/>
                <a:cs typeface="Arial" pitchFamily="34" charset="0"/>
              </a:rPr>
              <a:t>Conclusion</a:t>
            </a:r>
            <a:endParaRPr lang="tr-TR" b="1" dirty="0" smtClean="0">
              <a:latin typeface="Arial" pitchFamily="34" charset="0"/>
              <a:cs typeface="Arial" pitchFamily="34" charset="0"/>
            </a:endParaRPr>
          </a:p>
          <a:p>
            <a:pPr marL="914400" indent="-914400">
              <a:buFont typeface="+mj-lt"/>
              <a:buAutoNum type="arabicPeriod"/>
            </a:pPr>
            <a:endParaRPr lang="tr-TR" dirty="0" smtClean="0">
              <a:latin typeface="Arial" pitchFamily="34" charset="0"/>
              <a:cs typeface="Arial" pitchFamily="34" charset="0"/>
            </a:endParaRPr>
          </a:p>
          <a:p>
            <a:pPr marL="1314450" lvl="1" indent="-914400">
              <a:buFont typeface="+mj-lt"/>
              <a:buAutoNum type="arabicPeriod"/>
            </a:pPr>
            <a:endParaRPr lang="tr-TR" dirty="0" smtClean="0">
              <a:latin typeface="Arial" pitchFamily="34" charset="0"/>
              <a:cs typeface="Arial" pitchFamily="34" charset="0"/>
            </a:endParaRPr>
          </a:p>
          <a:p>
            <a:pPr marL="914400" indent="-914400">
              <a:buFont typeface="+mj-lt"/>
              <a:buAutoNum type="arabicPeriod"/>
            </a:pPr>
            <a:endParaRPr lang="tr-TR" dirty="0" smtClean="0">
              <a:latin typeface="Arial" pitchFamily="34" charset="0"/>
              <a:cs typeface="Arial" pitchFamily="34" charset="0"/>
            </a:endParaRPr>
          </a:p>
          <a:p>
            <a:pPr marL="914400" indent="-914400">
              <a:buFont typeface="+mj-lt"/>
              <a:buAutoNum type="arabicPeriod"/>
            </a:pPr>
            <a:endParaRPr lang="tr-TR"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295400"/>
            <a:ext cx="8229600" cy="5257800"/>
          </a:xfrm>
        </p:spPr>
        <p:txBody>
          <a:bodyPr>
            <a:normAutofit fontScale="92500" lnSpcReduction="10000"/>
          </a:bodyPr>
          <a:lstStyle/>
          <a:p>
            <a:r>
              <a:rPr lang="tr-TR" dirty="0" err="1" smtClean="0">
                <a:latin typeface="Arial" pitchFamily="34" charset="0"/>
                <a:cs typeface="Arial" pitchFamily="34" charset="0"/>
              </a:rPr>
              <a:t>We</a:t>
            </a:r>
            <a:r>
              <a:rPr lang="tr-TR" dirty="0" smtClean="0">
                <a:latin typeface="Arial" pitchFamily="34" charset="0"/>
                <a:cs typeface="Arial" pitchFamily="34" charset="0"/>
              </a:rPr>
              <a:t> </a:t>
            </a:r>
            <a:r>
              <a:rPr lang="tr-TR" dirty="0" err="1" smtClean="0">
                <a:latin typeface="Arial" pitchFamily="34" charset="0"/>
                <a:cs typeface="Arial" pitchFamily="34" charset="0"/>
              </a:rPr>
              <a:t>asked</a:t>
            </a:r>
            <a:r>
              <a:rPr lang="tr-TR" dirty="0" smtClean="0">
                <a:latin typeface="Arial" pitchFamily="34" charset="0"/>
                <a:cs typeface="Arial" pitchFamily="34" charset="0"/>
              </a:rPr>
              <a:t> a </a:t>
            </a:r>
            <a:r>
              <a:rPr lang="tr-TR" dirty="0" err="1" smtClean="0">
                <a:latin typeface="Arial" pitchFamily="34" charset="0"/>
                <a:cs typeface="Arial" pitchFamily="34" charset="0"/>
              </a:rPr>
              <a:t>question</a:t>
            </a:r>
            <a:r>
              <a:rPr lang="tr-TR" dirty="0" smtClean="0">
                <a:latin typeface="Arial" pitchFamily="34" charset="0"/>
                <a:cs typeface="Arial" pitchFamily="34" charset="0"/>
              </a:rPr>
              <a:t> </a:t>
            </a:r>
            <a:r>
              <a:rPr lang="tr-TR" dirty="0" err="1" smtClean="0">
                <a:latin typeface="Arial" pitchFamily="34" charset="0"/>
                <a:cs typeface="Arial" pitchFamily="34" charset="0"/>
              </a:rPr>
              <a:t>to</a:t>
            </a:r>
            <a:r>
              <a:rPr lang="tr-TR" dirty="0" smtClean="0">
                <a:latin typeface="Arial" pitchFamily="34" charset="0"/>
                <a:cs typeface="Arial" pitchFamily="34" charset="0"/>
              </a:rPr>
              <a:t> </a:t>
            </a:r>
            <a:r>
              <a:rPr lang="tr-TR" dirty="0" err="1" smtClean="0">
                <a:latin typeface="Arial" pitchFamily="34" charset="0"/>
                <a:cs typeface="Arial" pitchFamily="34" charset="0"/>
              </a:rPr>
              <a:t>consider</a:t>
            </a:r>
            <a:r>
              <a:rPr lang="tr-TR" dirty="0" smtClean="0">
                <a:latin typeface="Arial" pitchFamily="34" charset="0"/>
                <a:cs typeface="Arial" pitchFamily="34" charset="0"/>
              </a:rPr>
              <a:t>.</a:t>
            </a:r>
          </a:p>
          <a:p>
            <a:pPr lvl="1"/>
            <a:r>
              <a:rPr lang="tr-TR" dirty="0" smtClean="0">
                <a:latin typeface="Arial" pitchFamily="34" charset="0"/>
                <a:cs typeface="Arial" pitchFamily="34" charset="0"/>
              </a:rPr>
              <a:t>Do the </a:t>
            </a:r>
            <a:r>
              <a:rPr lang="tr-TR" dirty="0" err="1" smtClean="0">
                <a:latin typeface="Arial" pitchFamily="34" charset="0"/>
                <a:cs typeface="Arial" pitchFamily="34" charset="0"/>
              </a:rPr>
              <a:t>needs</a:t>
            </a:r>
            <a:r>
              <a:rPr lang="tr-TR" dirty="0" smtClean="0">
                <a:latin typeface="Arial" pitchFamily="34" charset="0"/>
                <a:cs typeface="Arial" pitchFamily="34" charset="0"/>
              </a:rPr>
              <a:t> </a:t>
            </a:r>
            <a:r>
              <a:rPr lang="tr-TR" dirty="0" err="1" smtClean="0">
                <a:latin typeface="Arial" pitchFamily="34" charset="0"/>
                <a:cs typeface="Arial" pitchFamily="34" charset="0"/>
              </a:rPr>
              <a:t>and</a:t>
            </a:r>
            <a:r>
              <a:rPr lang="tr-TR" dirty="0" smtClean="0">
                <a:latin typeface="Arial" pitchFamily="34" charset="0"/>
                <a:cs typeface="Arial" pitchFamily="34" charset="0"/>
              </a:rPr>
              <a:t> </a:t>
            </a:r>
            <a:r>
              <a:rPr lang="tr-TR" dirty="0" err="1" smtClean="0">
                <a:latin typeface="Arial" pitchFamily="34" charset="0"/>
                <a:cs typeface="Arial" pitchFamily="34" charset="0"/>
              </a:rPr>
              <a:t>dynamics</a:t>
            </a:r>
            <a:r>
              <a:rPr lang="tr-TR" dirty="0" smtClean="0">
                <a:latin typeface="Arial" pitchFamily="34" charset="0"/>
                <a:cs typeface="Arial" pitchFamily="34" charset="0"/>
              </a:rPr>
              <a:t> of </a:t>
            </a:r>
            <a:r>
              <a:rPr lang="tr-TR" b="1" dirty="0" smtClean="0">
                <a:latin typeface="Arial" pitchFamily="34" charset="0"/>
                <a:cs typeface="Arial" pitchFamily="34" charset="0"/>
              </a:rPr>
              <a:t>constitution making </a:t>
            </a:r>
            <a:r>
              <a:rPr lang="tr-TR" b="1" dirty="0" err="1" smtClean="0">
                <a:latin typeface="Arial" pitchFamily="34" charset="0"/>
                <a:cs typeface="Arial" pitchFamily="34" charset="0"/>
              </a:rPr>
              <a:t>and</a:t>
            </a:r>
            <a:r>
              <a:rPr lang="tr-TR" b="1" dirty="0" smtClean="0">
                <a:latin typeface="Arial" pitchFamily="34" charset="0"/>
                <a:cs typeface="Arial" pitchFamily="34" charset="0"/>
              </a:rPr>
              <a:t> </a:t>
            </a:r>
            <a:r>
              <a:rPr lang="tr-TR" b="1" dirty="0" err="1" smtClean="0">
                <a:latin typeface="Arial" pitchFamily="34" charset="0"/>
                <a:cs typeface="Arial" pitchFamily="34" charset="0"/>
              </a:rPr>
              <a:t>conflict</a:t>
            </a:r>
            <a:r>
              <a:rPr lang="tr-TR" b="1" dirty="0" smtClean="0">
                <a:latin typeface="Arial" pitchFamily="34" charset="0"/>
                <a:cs typeface="Arial" pitchFamily="34" charset="0"/>
              </a:rPr>
              <a:t> </a:t>
            </a:r>
            <a:r>
              <a:rPr lang="tr-TR" b="1" dirty="0" err="1" smtClean="0">
                <a:latin typeface="Arial" pitchFamily="34" charset="0"/>
                <a:cs typeface="Arial" pitchFamily="34" charset="0"/>
              </a:rPr>
              <a:t>resolution</a:t>
            </a:r>
            <a:r>
              <a:rPr lang="tr-TR" dirty="0" smtClean="0">
                <a:latin typeface="Arial" pitchFamily="34" charset="0"/>
                <a:cs typeface="Arial" pitchFamily="34" charset="0"/>
              </a:rPr>
              <a:t> </a:t>
            </a:r>
            <a:r>
              <a:rPr lang="tr-TR" dirty="0" err="1" smtClean="0">
                <a:latin typeface="Arial" pitchFamily="34" charset="0"/>
                <a:cs typeface="Arial" pitchFamily="34" charset="0"/>
              </a:rPr>
              <a:t>overlap</a:t>
            </a:r>
            <a:r>
              <a:rPr lang="tr-TR" dirty="0" smtClean="0">
                <a:latin typeface="Arial" pitchFamily="34" charset="0"/>
                <a:cs typeface="Arial" pitchFamily="34" charset="0"/>
              </a:rPr>
              <a:t> in Turkey?</a:t>
            </a:r>
          </a:p>
          <a:p>
            <a:pPr lvl="1">
              <a:buNone/>
            </a:pPr>
            <a:endParaRPr lang="tr-TR" dirty="0" smtClean="0">
              <a:latin typeface="Arial" pitchFamily="34" charset="0"/>
              <a:cs typeface="Arial" pitchFamily="34" charset="0"/>
            </a:endParaRPr>
          </a:p>
          <a:p>
            <a:r>
              <a:rPr lang="tr-TR" dirty="0" smtClean="0">
                <a:latin typeface="Arial" pitchFamily="34" charset="0"/>
                <a:cs typeface="Arial" pitchFamily="34" charset="0"/>
              </a:rPr>
              <a:t>The </a:t>
            </a:r>
            <a:r>
              <a:rPr lang="tr-TR" dirty="0" err="1" smtClean="0">
                <a:latin typeface="Arial" pitchFamily="34" charset="0"/>
                <a:cs typeface="Arial" pitchFamily="34" charset="0"/>
              </a:rPr>
              <a:t>transitional</a:t>
            </a:r>
            <a:r>
              <a:rPr lang="tr-TR" dirty="0" smtClean="0">
                <a:latin typeface="Arial" pitchFamily="34" charset="0"/>
                <a:cs typeface="Arial" pitchFamily="34" charset="0"/>
              </a:rPr>
              <a:t> </a:t>
            </a:r>
            <a:r>
              <a:rPr lang="tr-TR" dirty="0" err="1" smtClean="0">
                <a:latin typeface="Arial" pitchFamily="34" charset="0"/>
                <a:cs typeface="Arial" pitchFamily="34" charset="0"/>
              </a:rPr>
              <a:t>significance</a:t>
            </a:r>
            <a:r>
              <a:rPr lang="tr-TR" dirty="0" smtClean="0">
                <a:latin typeface="Arial" pitchFamily="34" charset="0"/>
                <a:cs typeface="Arial" pitchFamily="34" charset="0"/>
              </a:rPr>
              <a:t> of the constitution-making process </a:t>
            </a:r>
            <a:r>
              <a:rPr lang="tr-TR" dirty="0" err="1" smtClean="0">
                <a:latin typeface="Arial" pitchFamily="34" charset="0"/>
                <a:cs typeface="Arial" pitchFamily="34" charset="0"/>
              </a:rPr>
              <a:t>for</a:t>
            </a:r>
            <a:r>
              <a:rPr lang="tr-TR" dirty="0" smtClean="0">
                <a:latin typeface="Arial" pitchFamily="34" charset="0"/>
                <a:cs typeface="Arial" pitchFamily="34" charset="0"/>
              </a:rPr>
              <a:t> Turkey</a:t>
            </a:r>
          </a:p>
          <a:p>
            <a:pPr lvl="1"/>
            <a:r>
              <a:rPr lang="tr-TR" dirty="0" err="1" smtClean="0">
                <a:latin typeface="Arial" pitchFamily="34" charset="0"/>
                <a:cs typeface="Arial" pitchFamily="34" charset="0"/>
              </a:rPr>
              <a:t>Ballot</a:t>
            </a:r>
            <a:r>
              <a:rPr lang="tr-TR" dirty="0" smtClean="0">
                <a:latin typeface="Arial" pitchFamily="34" charset="0"/>
                <a:cs typeface="Arial" pitchFamily="34" charset="0"/>
              </a:rPr>
              <a:t>-</a:t>
            </a:r>
            <a:r>
              <a:rPr lang="tr-TR" dirty="0" err="1" smtClean="0">
                <a:latin typeface="Arial" pitchFamily="34" charset="0"/>
                <a:cs typeface="Arial" pitchFamily="34" charset="0"/>
              </a:rPr>
              <a:t>box</a:t>
            </a:r>
            <a:r>
              <a:rPr lang="tr-TR" dirty="0" smtClean="0">
                <a:latin typeface="Arial" pitchFamily="34" charset="0"/>
                <a:cs typeface="Arial" pitchFamily="34" charset="0"/>
              </a:rPr>
              <a:t> </a:t>
            </a:r>
            <a:r>
              <a:rPr lang="tr-TR" dirty="0" err="1" smtClean="0">
                <a:latin typeface="Arial" pitchFamily="34" charset="0"/>
                <a:cs typeface="Arial" pitchFamily="34" charset="0"/>
              </a:rPr>
              <a:t>democracy</a:t>
            </a:r>
            <a:r>
              <a:rPr lang="tr-TR" dirty="0" smtClean="0">
                <a:latin typeface="Arial" pitchFamily="34" charset="0"/>
                <a:cs typeface="Arial" pitchFamily="34" charset="0"/>
              </a:rPr>
              <a:t> had </a:t>
            </a:r>
            <a:r>
              <a:rPr lang="tr-TR" dirty="0" err="1" smtClean="0">
                <a:latin typeface="Arial" pitchFamily="34" charset="0"/>
                <a:cs typeface="Arial" pitchFamily="34" charset="0"/>
              </a:rPr>
              <a:t>already</a:t>
            </a:r>
            <a:r>
              <a:rPr lang="tr-TR" dirty="0" smtClean="0">
                <a:latin typeface="Arial" pitchFamily="34" charset="0"/>
                <a:cs typeface="Arial" pitchFamily="34" charset="0"/>
              </a:rPr>
              <a:t> </a:t>
            </a:r>
            <a:r>
              <a:rPr lang="tr-TR" dirty="0" err="1" smtClean="0">
                <a:latin typeface="Arial" pitchFamily="34" charset="0"/>
                <a:cs typeface="Arial" pitchFamily="34" charset="0"/>
              </a:rPr>
              <a:t>consolidated</a:t>
            </a:r>
            <a:r>
              <a:rPr lang="tr-TR" dirty="0" smtClean="0">
                <a:latin typeface="Arial" pitchFamily="34" charset="0"/>
                <a:cs typeface="Arial" pitchFamily="34" charset="0"/>
              </a:rPr>
              <a:t>.</a:t>
            </a:r>
          </a:p>
          <a:p>
            <a:pPr lvl="1"/>
            <a:r>
              <a:rPr lang="tr-TR" dirty="0" err="1" smtClean="0">
                <a:latin typeface="Arial" pitchFamily="34" charset="0"/>
                <a:cs typeface="Arial" pitchFamily="34" charset="0"/>
              </a:rPr>
              <a:t>Through</a:t>
            </a:r>
            <a:r>
              <a:rPr lang="tr-TR" dirty="0" smtClean="0">
                <a:latin typeface="Arial" pitchFamily="34" charset="0"/>
                <a:cs typeface="Arial" pitchFamily="34" charset="0"/>
              </a:rPr>
              <a:t> </a:t>
            </a:r>
            <a:r>
              <a:rPr lang="tr-TR" dirty="0" err="1" smtClean="0">
                <a:latin typeface="Arial" pitchFamily="34" charset="0"/>
                <a:cs typeface="Arial" pitchFamily="34" charset="0"/>
              </a:rPr>
              <a:t>constitutional</a:t>
            </a:r>
            <a:r>
              <a:rPr lang="tr-TR" dirty="0" smtClean="0">
                <a:latin typeface="Arial" pitchFamily="34" charset="0"/>
                <a:cs typeface="Arial" pitchFamily="34" charset="0"/>
              </a:rPr>
              <a:t> </a:t>
            </a:r>
            <a:r>
              <a:rPr lang="tr-TR" dirty="0" err="1" smtClean="0">
                <a:latin typeface="Arial" pitchFamily="34" charset="0"/>
                <a:cs typeface="Arial" pitchFamily="34" charset="0"/>
              </a:rPr>
              <a:t>dialogue</a:t>
            </a:r>
            <a:r>
              <a:rPr lang="tr-TR" dirty="0" smtClean="0">
                <a:latin typeface="Arial" pitchFamily="34" charset="0"/>
                <a:cs typeface="Arial" pitchFamily="34" charset="0"/>
              </a:rPr>
              <a:t>, </a:t>
            </a:r>
            <a:r>
              <a:rPr lang="tr-TR" b="1" dirty="0" err="1" smtClean="0">
                <a:latin typeface="Arial" pitchFamily="34" charset="0"/>
                <a:cs typeface="Arial" pitchFamily="34" charset="0"/>
              </a:rPr>
              <a:t>ballot</a:t>
            </a:r>
            <a:r>
              <a:rPr lang="tr-TR" b="1" dirty="0" smtClean="0">
                <a:latin typeface="Arial" pitchFamily="34" charset="0"/>
                <a:cs typeface="Arial" pitchFamily="34" charset="0"/>
              </a:rPr>
              <a:t>-</a:t>
            </a:r>
            <a:r>
              <a:rPr lang="tr-TR" b="1" dirty="0" err="1" smtClean="0">
                <a:latin typeface="Arial" pitchFamily="34" charset="0"/>
                <a:cs typeface="Arial" pitchFamily="34" charset="0"/>
              </a:rPr>
              <a:t>box</a:t>
            </a:r>
            <a:r>
              <a:rPr lang="tr-TR" b="1" dirty="0" smtClean="0">
                <a:latin typeface="Arial" pitchFamily="34" charset="0"/>
                <a:cs typeface="Arial" pitchFamily="34" charset="0"/>
              </a:rPr>
              <a:t> </a:t>
            </a:r>
            <a:r>
              <a:rPr lang="tr-TR" b="1" dirty="0" err="1" smtClean="0">
                <a:latin typeface="Arial" pitchFamily="34" charset="0"/>
                <a:cs typeface="Arial" pitchFamily="34" charset="0"/>
              </a:rPr>
              <a:t>democracy</a:t>
            </a:r>
            <a:r>
              <a:rPr lang="tr-TR" b="1" dirty="0" smtClean="0">
                <a:latin typeface="Arial" pitchFamily="34" charset="0"/>
                <a:cs typeface="Arial" pitchFamily="34" charset="0"/>
              </a:rPr>
              <a:t> </a:t>
            </a:r>
            <a:r>
              <a:rPr lang="tr-TR" dirty="0" err="1" smtClean="0">
                <a:latin typeface="Arial" pitchFamily="34" charset="0"/>
                <a:cs typeface="Arial" pitchFamily="34" charset="0"/>
              </a:rPr>
              <a:t>was</a:t>
            </a:r>
            <a:r>
              <a:rPr lang="tr-TR" dirty="0" smtClean="0">
                <a:latin typeface="Arial" pitchFamily="34" charset="0"/>
                <a:cs typeface="Arial" pitchFamily="34" charset="0"/>
              </a:rPr>
              <a:t> </a:t>
            </a:r>
            <a:r>
              <a:rPr lang="tr-TR" dirty="0" err="1" smtClean="0">
                <a:latin typeface="Arial" pitchFamily="34" charset="0"/>
                <a:cs typeface="Arial" pitchFamily="34" charset="0"/>
              </a:rPr>
              <a:t>reinforced</a:t>
            </a:r>
            <a:r>
              <a:rPr lang="tr-TR" dirty="0" smtClean="0">
                <a:latin typeface="Arial" pitchFamily="34" charset="0"/>
                <a:cs typeface="Arial" pitchFamily="34" charset="0"/>
              </a:rPr>
              <a:t> </a:t>
            </a:r>
            <a:r>
              <a:rPr lang="tr-TR" dirty="0" err="1" smtClean="0">
                <a:latin typeface="Arial" pitchFamily="34" charset="0"/>
                <a:cs typeface="Arial" pitchFamily="34" charset="0"/>
              </a:rPr>
              <a:t>with</a:t>
            </a:r>
            <a:r>
              <a:rPr lang="tr-TR" dirty="0" smtClean="0">
                <a:latin typeface="Arial" pitchFamily="34" charset="0"/>
                <a:cs typeface="Arial" pitchFamily="34" charset="0"/>
              </a:rPr>
              <a:t> a </a:t>
            </a:r>
            <a:r>
              <a:rPr lang="tr-TR" dirty="0" err="1" smtClean="0">
                <a:latin typeface="Arial" pitchFamily="34" charset="0"/>
                <a:cs typeface="Arial" pitchFamily="34" charset="0"/>
              </a:rPr>
              <a:t>notion</a:t>
            </a:r>
            <a:r>
              <a:rPr lang="tr-TR" dirty="0" smtClean="0">
                <a:latin typeface="Arial" pitchFamily="34" charset="0"/>
                <a:cs typeface="Arial" pitchFamily="34" charset="0"/>
              </a:rPr>
              <a:t> of </a:t>
            </a:r>
            <a:r>
              <a:rPr lang="tr-TR" b="1" dirty="0" err="1" smtClean="0">
                <a:latin typeface="Arial" pitchFamily="34" charset="0"/>
                <a:cs typeface="Arial" pitchFamily="34" charset="0"/>
              </a:rPr>
              <a:t>rights</a:t>
            </a:r>
            <a:r>
              <a:rPr lang="tr-TR" b="1" dirty="0" smtClean="0">
                <a:latin typeface="Arial" pitchFamily="34" charset="0"/>
                <a:cs typeface="Arial" pitchFamily="34" charset="0"/>
              </a:rPr>
              <a:t>-</a:t>
            </a:r>
            <a:r>
              <a:rPr lang="tr-TR" b="1" dirty="0" err="1" smtClean="0">
                <a:latin typeface="Arial" pitchFamily="34" charset="0"/>
                <a:cs typeface="Arial" pitchFamily="34" charset="0"/>
              </a:rPr>
              <a:t>based</a:t>
            </a:r>
            <a:r>
              <a:rPr lang="tr-TR" b="1" dirty="0" smtClean="0">
                <a:latin typeface="Arial" pitchFamily="34" charset="0"/>
                <a:cs typeface="Arial" pitchFamily="34" charset="0"/>
              </a:rPr>
              <a:t>, </a:t>
            </a:r>
            <a:r>
              <a:rPr lang="tr-TR" b="1" dirty="0" err="1" smtClean="0">
                <a:latin typeface="Arial" pitchFamily="34" charset="0"/>
                <a:cs typeface="Arial" pitchFamily="34" charset="0"/>
              </a:rPr>
              <a:t>pluralist</a:t>
            </a:r>
            <a:r>
              <a:rPr lang="tr-TR" b="1" dirty="0" smtClean="0">
                <a:latin typeface="Arial" pitchFamily="34" charset="0"/>
                <a:cs typeface="Arial" pitchFamily="34" charset="0"/>
              </a:rPr>
              <a:t> </a:t>
            </a:r>
            <a:r>
              <a:rPr lang="tr-TR" b="1" dirty="0" err="1" smtClean="0">
                <a:latin typeface="Arial" pitchFamily="34" charset="0"/>
                <a:cs typeface="Arial" pitchFamily="34" charset="0"/>
              </a:rPr>
              <a:t>democracy</a:t>
            </a:r>
            <a:r>
              <a:rPr lang="tr-TR" dirty="0" smtClean="0">
                <a:latin typeface="Arial" pitchFamily="34" charset="0"/>
                <a:cs typeface="Arial" pitchFamily="34" charset="0"/>
              </a:rPr>
              <a:t>.</a:t>
            </a:r>
          </a:p>
          <a:p>
            <a:pPr lvl="2"/>
            <a:r>
              <a:rPr lang="tr-TR" dirty="0" err="1" smtClean="0">
                <a:latin typeface="Arial" pitchFamily="34" charset="0"/>
                <a:cs typeface="Arial" pitchFamily="34" charset="0"/>
              </a:rPr>
              <a:t>This</a:t>
            </a:r>
            <a:r>
              <a:rPr lang="tr-TR" dirty="0" smtClean="0">
                <a:latin typeface="Arial" pitchFamily="34" charset="0"/>
                <a:cs typeface="Arial" pitchFamily="34" charset="0"/>
              </a:rPr>
              <a:t> is </a:t>
            </a:r>
            <a:r>
              <a:rPr lang="tr-TR" dirty="0" err="1" smtClean="0">
                <a:latin typeface="Arial" pitchFamily="34" charset="0"/>
                <a:cs typeface="Arial" pitchFamily="34" charset="0"/>
              </a:rPr>
              <a:t>where</a:t>
            </a:r>
            <a:r>
              <a:rPr lang="tr-TR" dirty="0" smtClean="0">
                <a:latin typeface="Arial" pitchFamily="34" charset="0"/>
                <a:cs typeface="Arial" pitchFamily="34" charset="0"/>
              </a:rPr>
              <a:t> CP </a:t>
            </a:r>
            <a:r>
              <a:rPr lang="tr-TR" dirty="0" err="1" smtClean="0">
                <a:latin typeface="Arial" pitchFamily="34" charset="0"/>
                <a:cs typeface="Arial" pitchFamily="34" charset="0"/>
              </a:rPr>
              <a:t>came</a:t>
            </a:r>
            <a:r>
              <a:rPr lang="tr-TR" dirty="0" smtClean="0">
                <a:latin typeface="Arial" pitchFamily="34" charset="0"/>
                <a:cs typeface="Arial" pitchFamily="34" charset="0"/>
              </a:rPr>
              <a:t> as a </a:t>
            </a:r>
            <a:r>
              <a:rPr lang="tr-TR" dirty="0" err="1" smtClean="0">
                <a:latin typeface="Arial" pitchFamily="34" charset="0"/>
                <a:cs typeface="Arial" pitchFamily="34" charset="0"/>
              </a:rPr>
              <a:t>best</a:t>
            </a:r>
            <a:r>
              <a:rPr lang="tr-TR" dirty="0" smtClean="0">
                <a:latin typeface="Arial" pitchFamily="34" charset="0"/>
                <a:cs typeface="Arial" pitchFamily="34" charset="0"/>
              </a:rPr>
              <a:t> </a:t>
            </a:r>
            <a:r>
              <a:rPr lang="tr-TR" dirty="0" err="1" smtClean="0">
                <a:latin typeface="Arial" pitchFamily="34" charset="0"/>
                <a:cs typeface="Arial" pitchFamily="34" charset="0"/>
              </a:rPr>
              <a:t>practice</a:t>
            </a:r>
            <a:r>
              <a:rPr lang="tr-TR" dirty="0" smtClean="0">
                <a:latin typeface="Arial" pitchFamily="34" charset="0"/>
                <a:cs typeface="Arial" pitchFamily="34" charset="0"/>
              </a:rPr>
              <a:t>.</a:t>
            </a:r>
            <a:endParaRPr lang="tr-TR" dirty="0">
              <a:latin typeface="Arial" pitchFamily="34" charset="0"/>
              <a:cs typeface="Arial" pitchFamily="34" charset="0"/>
            </a:endParaRPr>
          </a:p>
        </p:txBody>
      </p:sp>
      <p:sp>
        <p:nvSpPr>
          <p:cNvPr id="4" name="1 Başlık"/>
          <p:cNvSpPr>
            <a:spLocks noGrp="1"/>
          </p:cNvSpPr>
          <p:nvPr>
            <p:ph type="title"/>
          </p:nvPr>
        </p:nvSpPr>
        <p:spPr>
          <a:xfrm>
            <a:off x="1524000" y="0"/>
            <a:ext cx="6400800" cy="1143000"/>
          </a:xfrm>
        </p:spPr>
        <p:txBody>
          <a:bodyPr>
            <a:noAutofit/>
          </a:bodyPr>
          <a:lstStyle/>
          <a:p>
            <a:r>
              <a:rPr lang="tr-TR" sz="3600" b="1" smtClean="0">
                <a:solidFill>
                  <a:schemeClr val="tx2"/>
                </a:solidFill>
                <a:latin typeface="Arial" pitchFamily="34" charset="0"/>
                <a:cs typeface="Arial" pitchFamily="34" charset="0"/>
              </a:rPr>
              <a:t>Constitution making as a conflict resolution device?</a:t>
            </a:r>
            <a:endParaRPr lang="tr-TR" sz="3600" b="1" dirty="0">
              <a:solidFill>
                <a:schemeClr val="tx2"/>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676400" y="228600"/>
            <a:ext cx="6096000" cy="1143000"/>
          </a:xfrm>
        </p:spPr>
        <p:txBody>
          <a:bodyPr>
            <a:noAutofit/>
          </a:bodyPr>
          <a:lstStyle/>
          <a:p>
            <a:r>
              <a:rPr lang="tr-TR" sz="3600" b="1" dirty="0" err="1" smtClean="0">
                <a:solidFill>
                  <a:schemeClr val="tx2"/>
                </a:solidFill>
                <a:latin typeface="Arial" pitchFamily="34" charset="0"/>
                <a:cs typeface="Arial" pitchFamily="34" charset="0"/>
              </a:rPr>
              <a:t>What</a:t>
            </a:r>
            <a:r>
              <a:rPr lang="tr-TR" sz="3600" b="1" dirty="0" smtClean="0">
                <a:solidFill>
                  <a:schemeClr val="tx2"/>
                </a:solidFill>
                <a:latin typeface="Arial" pitchFamily="34" charset="0"/>
                <a:cs typeface="Arial" pitchFamily="34" charset="0"/>
              </a:rPr>
              <a:t> </a:t>
            </a:r>
            <a:r>
              <a:rPr lang="tr-TR" sz="3600" b="1" dirty="0" err="1" smtClean="0">
                <a:solidFill>
                  <a:schemeClr val="tx2"/>
                </a:solidFill>
                <a:latin typeface="Arial" pitchFamily="34" charset="0"/>
                <a:cs typeface="Arial" pitchFamily="34" charset="0"/>
              </a:rPr>
              <a:t>was</a:t>
            </a:r>
            <a:r>
              <a:rPr lang="tr-TR" sz="3600" b="1" dirty="0" smtClean="0">
                <a:solidFill>
                  <a:schemeClr val="tx2"/>
                </a:solidFill>
                <a:latin typeface="Arial" pitchFamily="34" charset="0"/>
                <a:cs typeface="Arial" pitchFamily="34" charset="0"/>
              </a:rPr>
              <a:t> new </a:t>
            </a:r>
            <a:r>
              <a:rPr lang="tr-TR" sz="3600" b="1" dirty="0" err="1" smtClean="0">
                <a:solidFill>
                  <a:schemeClr val="tx2"/>
                </a:solidFill>
                <a:latin typeface="Arial" pitchFamily="34" charset="0"/>
                <a:cs typeface="Arial" pitchFamily="34" charset="0"/>
              </a:rPr>
              <a:t>about</a:t>
            </a:r>
            <a:r>
              <a:rPr lang="tr-TR" sz="3600" b="1" dirty="0" smtClean="0">
                <a:solidFill>
                  <a:schemeClr val="tx2"/>
                </a:solidFill>
                <a:latin typeface="Arial" pitchFamily="34" charset="0"/>
                <a:cs typeface="Arial" pitchFamily="34" charset="0"/>
              </a:rPr>
              <a:t> </a:t>
            </a:r>
            <a:br>
              <a:rPr lang="tr-TR" sz="3600" b="1" dirty="0" smtClean="0">
                <a:solidFill>
                  <a:schemeClr val="tx2"/>
                </a:solidFill>
                <a:latin typeface="Arial" pitchFamily="34" charset="0"/>
                <a:cs typeface="Arial" pitchFamily="34" charset="0"/>
              </a:rPr>
            </a:br>
            <a:r>
              <a:rPr lang="tr-TR" sz="3600" b="1" dirty="0" smtClean="0">
                <a:solidFill>
                  <a:schemeClr val="tx2"/>
                </a:solidFill>
                <a:latin typeface="Arial" pitchFamily="34" charset="0"/>
                <a:cs typeface="Arial" pitchFamily="34" charset="0"/>
              </a:rPr>
              <a:t>the constitution making process?</a:t>
            </a:r>
            <a:endParaRPr lang="tr-TR" sz="3600" b="1" dirty="0">
              <a:solidFill>
                <a:schemeClr val="tx2"/>
              </a:solidFill>
              <a:latin typeface="Arial" pitchFamily="34" charset="0"/>
              <a:cs typeface="Arial" pitchFamily="34" charset="0"/>
            </a:endParaRPr>
          </a:p>
        </p:txBody>
      </p:sp>
      <p:sp>
        <p:nvSpPr>
          <p:cNvPr id="3" name="2 İçerik Yer Tutucusu"/>
          <p:cNvSpPr>
            <a:spLocks noGrp="1"/>
          </p:cNvSpPr>
          <p:nvPr>
            <p:ph idx="1"/>
          </p:nvPr>
        </p:nvSpPr>
        <p:spPr>
          <a:xfrm>
            <a:off x="457200" y="1600200"/>
            <a:ext cx="8382000" cy="4876800"/>
          </a:xfrm>
        </p:spPr>
        <p:txBody>
          <a:bodyPr>
            <a:normAutofit fontScale="92500" lnSpcReduction="10000"/>
          </a:bodyPr>
          <a:lstStyle/>
          <a:p>
            <a:pPr marL="514350" indent="-514350">
              <a:buFont typeface="+mj-lt"/>
              <a:buAutoNum type="arabicPeriod"/>
            </a:pPr>
            <a:r>
              <a:rPr lang="tr-TR" b="1" dirty="0" smtClean="0">
                <a:latin typeface="Arial" pitchFamily="34" charset="0"/>
                <a:cs typeface="Arial" pitchFamily="34" charset="0"/>
              </a:rPr>
              <a:t>A </a:t>
            </a:r>
            <a:r>
              <a:rPr lang="tr-TR" b="1" dirty="0" err="1" smtClean="0">
                <a:latin typeface="Arial" pitchFamily="34" charset="0"/>
                <a:cs typeface="Arial" pitchFamily="34" charset="0"/>
              </a:rPr>
              <a:t>parliamentary</a:t>
            </a:r>
            <a:r>
              <a:rPr lang="tr-TR" b="1" dirty="0" smtClean="0">
                <a:latin typeface="Arial" pitchFamily="34" charset="0"/>
                <a:cs typeface="Arial" pitchFamily="34" charset="0"/>
              </a:rPr>
              <a:t> </a:t>
            </a:r>
            <a:r>
              <a:rPr lang="tr-TR" b="1" dirty="0" err="1" smtClean="0">
                <a:latin typeface="Arial" pitchFamily="34" charset="0"/>
                <a:cs typeface="Arial" pitchFamily="34" charset="0"/>
              </a:rPr>
              <a:t>Conciliation</a:t>
            </a:r>
            <a:r>
              <a:rPr lang="tr-TR" b="1" dirty="0" smtClean="0">
                <a:latin typeface="Arial" pitchFamily="34" charset="0"/>
                <a:cs typeface="Arial" pitchFamily="34" charset="0"/>
              </a:rPr>
              <a:t> </a:t>
            </a:r>
            <a:r>
              <a:rPr lang="tr-TR" b="1" dirty="0" err="1" smtClean="0">
                <a:latin typeface="Arial" pitchFamily="34" charset="0"/>
                <a:cs typeface="Arial" pitchFamily="34" charset="0"/>
              </a:rPr>
              <a:t>Commission</a:t>
            </a:r>
            <a:endParaRPr lang="tr-TR" b="1" dirty="0" smtClean="0">
              <a:latin typeface="Arial" pitchFamily="34" charset="0"/>
              <a:cs typeface="Arial" pitchFamily="34" charset="0"/>
            </a:endParaRPr>
          </a:p>
          <a:p>
            <a:pPr lvl="1"/>
            <a:r>
              <a:rPr lang="tr-TR" dirty="0" err="1" smtClean="0">
                <a:latin typeface="Arial" pitchFamily="34" charset="0"/>
                <a:cs typeface="Arial" pitchFamily="34" charset="0"/>
              </a:rPr>
              <a:t>Equal</a:t>
            </a:r>
            <a:r>
              <a:rPr lang="tr-TR" dirty="0" smtClean="0">
                <a:latin typeface="Arial" pitchFamily="34" charset="0"/>
                <a:cs typeface="Arial" pitchFamily="34" charset="0"/>
              </a:rPr>
              <a:t> </a:t>
            </a:r>
            <a:r>
              <a:rPr lang="tr-TR" dirty="0" err="1" smtClean="0">
                <a:latin typeface="Arial" pitchFamily="34" charset="0"/>
                <a:cs typeface="Arial" pitchFamily="34" charset="0"/>
              </a:rPr>
              <a:t>representation</a:t>
            </a:r>
            <a:r>
              <a:rPr lang="tr-TR" dirty="0" smtClean="0">
                <a:latin typeface="Arial" pitchFamily="34" charset="0"/>
                <a:cs typeface="Arial" pitchFamily="34" charset="0"/>
              </a:rPr>
              <a:t> of </a:t>
            </a:r>
            <a:r>
              <a:rPr lang="tr-TR" dirty="0" err="1" smtClean="0">
                <a:latin typeface="Arial" pitchFamily="34" charset="0"/>
                <a:cs typeface="Arial" pitchFamily="34" charset="0"/>
              </a:rPr>
              <a:t>all</a:t>
            </a:r>
            <a:r>
              <a:rPr lang="tr-TR" dirty="0" smtClean="0">
                <a:latin typeface="Arial" pitchFamily="34" charset="0"/>
                <a:cs typeface="Arial" pitchFamily="34" charset="0"/>
              </a:rPr>
              <a:t> </a:t>
            </a:r>
            <a:r>
              <a:rPr lang="tr-TR" dirty="0" err="1" smtClean="0">
                <a:latin typeface="Arial" pitchFamily="34" charset="0"/>
                <a:cs typeface="Arial" pitchFamily="34" charset="0"/>
              </a:rPr>
              <a:t>parties</a:t>
            </a:r>
            <a:endParaRPr lang="tr-TR" dirty="0" smtClean="0">
              <a:latin typeface="Arial" pitchFamily="34" charset="0"/>
              <a:cs typeface="Arial" pitchFamily="34" charset="0"/>
            </a:endParaRPr>
          </a:p>
          <a:p>
            <a:pPr lvl="1"/>
            <a:r>
              <a:rPr lang="tr-TR" dirty="0" err="1" smtClean="0">
                <a:latin typeface="Arial" pitchFamily="34" charset="0"/>
                <a:cs typeface="Arial" pitchFamily="34" charset="0"/>
              </a:rPr>
              <a:t>Unanimity</a:t>
            </a:r>
            <a:r>
              <a:rPr lang="tr-TR" dirty="0" smtClean="0">
                <a:latin typeface="Arial" pitchFamily="34" charset="0"/>
                <a:cs typeface="Arial" pitchFamily="34" charset="0"/>
              </a:rPr>
              <a:t> </a:t>
            </a:r>
            <a:r>
              <a:rPr lang="tr-TR" dirty="0" err="1" smtClean="0">
                <a:latin typeface="Arial" pitchFamily="34" charset="0"/>
                <a:cs typeface="Arial" pitchFamily="34" charset="0"/>
              </a:rPr>
              <a:t>sought</a:t>
            </a:r>
            <a:r>
              <a:rPr lang="tr-TR" dirty="0" smtClean="0">
                <a:latin typeface="Arial" pitchFamily="34" charset="0"/>
                <a:cs typeface="Arial" pitchFamily="34" charset="0"/>
              </a:rPr>
              <a:t> in </a:t>
            </a:r>
            <a:r>
              <a:rPr lang="tr-TR" dirty="0" err="1" smtClean="0">
                <a:latin typeface="Arial" pitchFamily="34" charset="0"/>
                <a:cs typeface="Arial" pitchFamily="34" charset="0"/>
              </a:rPr>
              <a:t>decision</a:t>
            </a:r>
            <a:r>
              <a:rPr lang="tr-TR" dirty="0" smtClean="0">
                <a:latin typeface="Arial" pitchFamily="34" charset="0"/>
                <a:cs typeface="Arial" pitchFamily="34" charset="0"/>
              </a:rPr>
              <a:t> making</a:t>
            </a:r>
          </a:p>
          <a:p>
            <a:pPr lvl="2"/>
            <a:r>
              <a:rPr lang="tr-TR" dirty="0" err="1" smtClean="0">
                <a:latin typeface="Arial" pitchFamily="34" charset="0"/>
                <a:cs typeface="Arial" pitchFamily="34" charset="0"/>
              </a:rPr>
              <a:t>Deliberation</a:t>
            </a:r>
            <a:r>
              <a:rPr lang="tr-TR" dirty="0" smtClean="0">
                <a:latin typeface="Arial" pitchFamily="34" charset="0"/>
                <a:cs typeface="Arial" pitchFamily="34" charset="0"/>
              </a:rPr>
              <a:t> in the </a:t>
            </a:r>
            <a:r>
              <a:rPr lang="tr-TR" dirty="0" err="1" smtClean="0">
                <a:latin typeface="Arial" pitchFamily="34" charset="0"/>
                <a:cs typeface="Arial" pitchFamily="34" charset="0"/>
              </a:rPr>
              <a:t>table</a:t>
            </a:r>
            <a:r>
              <a:rPr lang="tr-TR" dirty="0" smtClean="0">
                <a:latin typeface="Arial" pitchFamily="34" charset="0"/>
                <a:cs typeface="Arial" pitchFamily="34" charset="0"/>
              </a:rPr>
              <a:t> </a:t>
            </a:r>
            <a:r>
              <a:rPr lang="tr-TR" dirty="0" err="1" smtClean="0">
                <a:latin typeface="Arial" pitchFamily="34" charset="0"/>
                <a:cs typeface="Arial" pitchFamily="34" charset="0"/>
              </a:rPr>
              <a:t>and</a:t>
            </a:r>
            <a:r>
              <a:rPr lang="tr-TR" dirty="0" smtClean="0">
                <a:latin typeface="Arial" pitchFamily="34" charset="0"/>
                <a:cs typeface="Arial" pitchFamily="34" charset="0"/>
              </a:rPr>
              <a:t> in </a:t>
            </a:r>
            <a:r>
              <a:rPr lang="tr-TR" dirty="0" err="1" smtClean="0">
                <a:latin typeface="Arial" pitchFamily="34" charset="0"/>
                <a:cs typeface="Arial" pitchFamily="34" charset="0"/>
              </a:rPr>
              <a:t>all</a:t>
            </a:r>
            <a:r>
              <a:rPr lang="tr-TR" dirty="0" smtClean="0">
                <a:latin typeface="Arial" pitchFamily="34" charset="0"/>
                <a:cs typeface="Arial" pitchFamily="34" charset="0"/>
              </a:rPr>
              <a:t> </a:t>
            </a:r>
            <a:r>
              <a:rPr lang="tr-TR" dirty="0" err="1" smtClean="0">
                <a:latin typeface="Arial" pitchFamily="34" charset="0"/>
                <a:cs typeface="Arial" pitchFamily="34" charset="0"/>
              </a:rPr>
              <a:t>conflictive</a:t>
            </a:r>
            <a:r>
              <a:rPr lang="tr-TR" dirty="0" smtClean="0">
                <a:latin typeface="Arial" pitchFamily="34" charset="0"/>
                <a:cs typeface="Arial" pitchFamily="34" charset="0"/>
              </a:rPr>
              <a:t> </a:t>
            </a:r>
            <a:r>
              <a:rPr lang="tr-TR" dirty="0" err="1" smtClean="0">
                <a:latin typeface="Arial" pitchFamily="34" charset="0"/>
                <a:cs typeface="Arial" pitchFamily="34" charset="0"/>
              </a:rPr>
              <a:t>areas</a:t>
            </a:r>
            <a:r>
              <a:rPr lang="tr-TR" dirty="0" smtClean="0">
                <a:latin typeface="Arial" pitchFamily="34" charset="0"/>
                <a:cs typeface="Arial" pitchFamily="34" charset="0"/>
              </a:rPr>
              <a:t>.</a:t>
            </a:r>
          </a:p>
          <a:p>
            <a:pPr marL="514350" indent="-514350">
              <a:buFont typeface="+mj-lt"/>
              <a:buAutoNum type="arabicPeriod"/>
            </a:pPr>
            <a:r>
              <a:rPr lang="tr-TR" b="1" dirty="0" smtClean="0">
                <a:latin typeface="Arial" pitchFamily="34" charset="0"/>
                <a:cs typeface="Arial" pitchFamily="34" charset="0"/>
              </a:rPr>
              <a:t>Constitution Platform </a:t>
            </a:r>
            <a:r>
              <a:rPr lang="tr-TR" b="1" dirty="0" err="1" smtClean="0">
                <a:latin typeface="Arial" pitchFamily="34" charset="0"/>
                <a:cs typeface="Arial" pitchFamily="34" charset="0"/>
              </a:rPr>
              <a:t>Citizen</a:t>
            </a:r>
            <a:r>
              <a:rPr lang="tr-TR" b="1" dirty="0" smtClean="0">
                <a:latin typeface="Arial" pitchFamily="34" charset="0"/>
                <a:cs typeface="Arial" pitchFamily="34" charset="0"/>
              </a:rPr>
              <a:t> </a:t>
            </a:r>
            <a:r>
              <a:rPr lang="tr-TR" b="1" dirty="0" err="1" smtClean="0">
                <a:latin typeface="Arial" pitchFamily="34" charset="0"/>
                <a:cs typeface="Arial" pitchFamily="34" charset="0"/>
              </a:rPr>
              <a:t>Assemblies</a:t>
            </a:r>
            <a:endParaRPr lang="tr-TR" b="1" dirty="0" smtClean="0">
              <a:latin typeface="Arial" pitchFamily="34" charset="0"/>
              <a:cs typeface="Arial" pitchFamily="34" charset="0"/>
            </a:endParaRPr>
          </a:p>
          <a:p>
            <a:pPr lvl="1"/>
            <a:r>
              <a:rPr lang="tr-TR" dirty="0" err="1" smtClean="0">
                <a:latin typeface="Arial" pitchFamily="34" charset="0"/>
                <a:cs typeface="Arial" pitchFamily="34" charset="0"/>
              </a:rPr>
              <a:t>First</a:t>
            </a:r>
            <a:r>
              <a:rPr lang="tr-TR" dirty="0" smtClean="0">
                <a:latin typeface="Arial" pitchFamily="34" charset="0"/>
                <a:cs typeface="Arial" pitchFamily="34" charset="0"/>
              </a:rPr>
              <a:t> </a:t>
            </a:r>
            <a:r>
              <a:rPr lang="tr-TR" dirty="0" err="1" smtClean="0">
                <a:latin typeface="Arial" pitchFamily="34" charset="0"/>
                <a:cs typeface="Arial" pitchFamily="34" charset="0"/>
              </a:rPr>
              <a:t>participatory</a:t>
            </a:r>
            <a:r>
              <a:rPr lang="tr-TR" dirty="0" smtClean="0">
                <a:latin typeface="Arial" pitchFamily="34" charset="0"/>
                <a:cs typeface="Arial" pitchFamily="34" charset="0"/>
              </a:rPr>
              <a:t> </a:t>
            </a:r>
            <a:r>
              <a:rPr lang="tr-TR" dirty="0" err="1" smtClean="0">
                <a:latin typeface="Arial" pitchFamily="34" charset="0"/>
                <a:cs typeface="Arial" pitchFamily="34" charset="0"/>
              </a:rPr>
              <a:t>and</a:t>
            </a:r>
            <a:r>
              <a:rPr lang="tr-TR" dirty="0" smtClean="0">
                <a:latin typeface="Arial" pitchFamily="34" charset="0"/>
                <a:cs typeface="Arial" pitchFamily="34" charset="0"/>
              </a:rPr>
              <a:t> </a:t>
            </a:r>
            <a:r>
              <a:rPr lang="tr-TR" dirty="0" err="1" smtClean="0">
                <a:latin typeface="Arial" pitchFamily="34" charset="0"/>
                <a:cs typeface="Arial" pitchFamily="34" charset="0"/>
              </a:rPr>
              <a:t>deliberative</a:t>
            </a:r>
            <a:r>
              <a:rPr lang="tr-TR" dirty="0" smtClean="0">
                <a:latin typeface="Arial" pitchFamily="34" charset="0"/>
                <a:cs typeface="Arial" pitchFamily="34" charset="0"/>
              </a:rPr>
              <a:t> </a:t>
            </a:r>
            <a:r>
              <a:rPr lang="tr-TR" dirty="0" err="1" smtClean="0">
                <a:latin typeface="Arial" pitchFamily="34" charset="0"/>
                <a:cs typeface="Arial" pitchFamily="34" charset="0"/>
              </a:rPr>
              <a:t>democracy</a:t>
            </a:r>
            <a:r>
              <a:rPr lang="tr-TR" dirty="0" smtClean="0">
                <a:latin typeface="Arial" pitchFamily="34" charset="0"/>
                <a:cs typeface="Arial" pitchFamily="34" charset="0"/>
              </a:rPr>
              <a:t> </a:t>
            </a:r>
            <a:r>
              <a:rPr lang="tr-TR" dirty="0" err="1" smtClean="0">
                <a:latin typeface="Arial" pitchFamily="34" charset="0"/>
                <a:cs typeface="Arial" pitchFamily="34" charset="0"/>
              </a:rPr>
              <a:t>experiment</a:t>
            </a:r>
            <a:endParaRPr lang="tr-TR" dirty="0" smtClean="0">
              <a:latin typeface="Arial" pitchFamily="34" charset="0"/>
              <a:cs typeface="Arial" pitchFamily="34" charset="0"/>
            </a:endParaRPr>
          </a:p>
          <a:p>
            <a:pPr lvl="1"/>
            <a:r>
              <a:rPr lang="tr-TR" dirty="0" err="1" smtClean="0">
                <a:latin typeface="Arial" pitchFamily="34" charset="0"/>
                <a:cs typeface="Arial" pitchFamily="34" charset="0"/>
              </a:rPr>
              <a:t>Voluntary</a:t>
            </a:r>
            <a:r>
              <a:rPr lang="tr-TR" dirty="0" smtClean="0">
                <a:latin typeface="Arial" pitchFamily="34" charset="0"/>
                <a:cs typeface="Arial" pitchFamily="34" charset="0"/>
              </a:rPr>
              <a:t> </a:t>
            </a:r>
            <a:r>
              <a:rPr lang="tr-TR" dirty="0" err="1" smtClean="0">
                <a:latin typeface="Arial" pitchFamily="34" charset="0"/>
                <a:cs typeface="Arial" pitchFamily="34" charset="0"/>
              </a:rPr>
              <a:t>participation</a:t>
            </a:r>
            <a:r>
              <a:rPr lang="tr-TR" dirty="0" smtClean="0">
                <a:latin typeface="Arial" pitchFamily="34" charset="0"/>
                <a:cs typeface="Arial" pitchFamily="34" charset="0"/>
              </a:rPr>
              <a:t> in constitution making</a:t>
            </a:r>
          </a:p>
          <a:p>
            <a:pPr marL="514350" indent="-514350">
              <a:buFont typeface="+mj-lt"/>
              <a:buAutoNum type="arabicPeriod"/>
            </a:pPr>
            <a:r>
              <a:rPr lang="tr-TR" b="1" dirty="0" err="1" smtClean="0">
                <a:latin typeface="Arial" pitchFamily="34" charset="0"/>
                <a:cs typeface="Arial" pitchFamily="34" charset="0"/>
              </a:rPr>
              <a:t>Diversity</a:t>
            </a:r>
            <a:r>
              <a:rPr lang="tr-TR" b="1" dirty="0" smtClean="0">
                <a:latin typeface="Arial" pitchFamily="34" charset="0"/>
                <a:cs typeface="Arial" pitchFamily="34" charset="0"/>
              </a:rPr>
              <a:t> in </a:t>
            </a:r>
            <a:r>
              <a:rPr lang="tr-TR" b="1" dirty="0" err="1" smtClean="0">
                <a:latin typeface="Arial" pitchFamily="34" charset="0"/>
                <a:cs typeface="Arial" pitchFamily="34" charset="0"/>
              </a:rPr>
              <a:t>participation</a:t>
            </a:r>
            <a:endParaRPr lang="tr-TR" b="1" dirty="0" smtClean="0">
              <a:latin typeface="Arial" pitchFamily="34" charset="0"/>
              <a:cs typeface="Arial" pitchFamily="34" charset="0"/>
            </a:endParaRPr>
          </a:p>
          <a:p>
            <a:pPr lvl="1"/>
            <a:r>
              <a:rPr lang="tr-TR" dirty="0" err="1" smtClean="0">
                <a:latin typeface="Arial" pitchFamily="34" charset="0"/>
                <a:cs typeface="Arial" pitchFamily="34" charset="0"/>
              </a:rPr>
              <a:t>Heterogeneous</a:t>
            </a:r>
            <a:r>
              <a:rPr lang="tr-TR" dirty="0" smtClean="0">
                <a:latin typeface="Arial" pitchFamily="34" charset="0"/>
                <a:cs typeface="Arial" pitchFamily="34" charset="0"/>
              </a:rPr>
              <a:t> </a:t>
            </a:r>
            <a:r>
              <a:rPr lang="tr-TR" dirty="0" err="1" smtClean="0">
                <a:latin typeface="Arial" pitchFamily="34" charset="0"/>
                <a:cs typeface="Arial" pitchFamily="34" charset="0"/>
              </a:rPr>
              <a:t>groups</a:t>
            </a:r>
            <a:r>
              <a:rPr lang="tr-TR" dirty="0" smtClean="0">
                <a:latin typeface="Arial" pitchFamily="34" charset="0"/>
                <a:cs typeface="Arial" pitchFamily="34" charset="0"/>
              </a:rPr>
              <a:t> </a:t>
            </a:r>
            <a:r>
              <a:rPr lang="tr-TR" dirty="0" err="1" smtClean="0">
                <a:latin typeface="Arial" pitchFamily="34" charset="0"/>
                <a:cs typeface="Arial" pitchFamily="34" charset="0"/>
              </a:rPr>
              <a:t>showing</a:t>
            </a:r>
            <a:r>
              <a:rPr lang="tr-TR" dirty="0" smtClean="0">
                <a:latin typeface="Arial" pitchFamily="34" charset="0"/>
                <a:cs typeface="Arial" pitchFamily="34" charset="0"/>
              </a:rPr>
              <a:t> the </a:t>
            </a:r>
            <a:r>
              <a:rPr lang="tr-TR" dirty="0" err="1" smtClean="0">
                <a:latin typeface="Arial" pitchFamily="34" charset="0"/>
                <a:cs typeface="Arial" pitchFamily="34" charset="0"/>
              </a:rPr>
              <a:t>capability</a:t>
            </a:r>
            <a:r>
              <a:rPr lang="tr-TR" dirty="0" smtClean="0">
                <a:latin typeface="Arial" pitchFamily="34" charset="0"/>
                <a:cs typeface="Arial" pitchFamily="34" charset="0"/>
              </a:rPr>
              <a:t> </a:t>
            </a:r>
            <a:r>
              <a:rPr lang="tr-TR" dirty="0" err="1" smtClean="0">
                <a:latin typeface="Arial" pitchFamily="34" charset="0"/>
                <a:cs typeface="Arial" pitchFamily="34" charset="0"/>
              </a:rPr>
              <a:t>to</a:t>
            </a:r>
            <a:r>
              <a:rPr lang="tr-TR" dirty="0" smtClean="0">
                <a:latin typeface="Arial" pitchFamily="34" charset="0"/>
                <a:cs typeface="Arial" pitchFamily="34" charset="0"/>
              </a:rPr>
              <a:t> </a:t>
            </a:r>
            <a:r>
              <a:rPr lang="tr-TR" dirty="0" err="1" smtClean="0">
                <a:latin typeface="Arial" pitchFamily="34" charset="0"/>
                <a:cs typeface="Arial" pitchFamily="34" charset="0"/>
              </a:rPr>
              <a:t>discuss</a:t>
            </a:r>
            <a:r>
              <a:rPr lang="tr-TR" dirty="0" smtClean="0">
                <a:latin typeface="Arial" pitchFamily="34" charset="0"/>
                <a:cs typeface="Arial" pitchFamily="34" charset="0"/>
              </a:rPr>
              <a:t>, </a:t>
            </a:r>
            <a:r>
              <a:rPr lang="tr-TR" dirty="0" err="1" smtClean="0">
                <a:latin typeface="Arial" pitchFamily="34" charset="0"/>
                <a:cs typeface="Arial" pitchFamily="34" charset="0"/>
              </a:rPr>
              <a:t>if</a:t>
            </a:r>
            <a:r>
              <a:rPr lang="tr-TR" dirty="0" smtClean="0">
                <a:latin typeface="Arial" pitchFamily="34" charset="0"/>
                <a:cs typeface="Arial" pitchFamily="34" charset="0"/>
              </a:rPr>
              <a:t> not </a:t>
            </a:r>
            <a:r>
              <a:rPr lang="tr-TR" dirty="0" err="1" smtClean="0">
                <a:latin typeface="Arial" pitchFamily="34" charset="0"/>
                <a:cs typeface="Arial" pitchFamily="34" charset="0"/>
              </a:rPr>
              <a:t>totally</a:t>
            </a:r>
            <a:r>
              <a:rPr lang="tr-TR" dirty="0" smtClean="0">
                <a:latin typeface="Arial" pitchFamily="34" charset="0"/>
                <a:cs typeface="Arial" pitchFamily="34" charset="0"/>
              </a:rPr>
              <a:t> </a:t>
            </a:r>
            <a:r>
              <a:rPr lang="tr-TR" dirty="0" err="1" smtClean="0">
                <a:latin typeface="Arial" pitchFamily="34" charset="0"/>
                <a:cs typeface="Arial" pitchFamily="34" charset="0"/>
              </a:rPr>
              <a:t>resolve</a:t>
            </a:r>
            <a:r>
              <a:rPr lang="tr-TR" dirty="0" smtClean="0">
                <a:latin typeface="Arial" pitchFamily="34" charset="0"/>
                <a:cs typeface="Arial" pitchFamily="34" charset="0"/>
              </a:rPr>
              <a:t>, </a:t>
            </a:r>
            <a:r>
              <a:rPr lang="tr-TR" dirty="0" err="1" smtClean="0">
                <a:latin typeface="Arial" pitchFamily="34" charset="0"/>
                <a:cs typeface="Arial" pitchFamily="34" charset="0"/>
              </a:rPr>
              <a:t>polarizing</a:t>
            </a:r>
            <a:r>
              <a:rPr lang="tr-TR" dirty="0" smtClean="0">
                <a:latin typeface="Arial" pitchFamily="34" charset="0"/>
                <a:cs typeface="Arial" pitchFamily="34" charset="0"/>
              </a:rPr>
              <a:t> </a:t>
            </a:r>
            <a:r>
              <a:rPr lang="tr-TR" dirty="0" err="1" smtClean="0">
                <a:latin typeface="Arial" pitchFamily="34" charset="0"/>
                <a:cs typeface="Arial" pitchFamily="34" charset="0"/>
              </a:rPr>
              <a:t>issues</a:t>
            </a:r>
            <a:r>
              <a:rPr lang="tr-TR" dirty="0" smtClean="0">
                <a:latin typeface="Arial" pitchFamily="34" charset="0"/>
                <a:cs typeface="Arial" pitchFamily="34" charset="0"/>
              </a:rPr>
              <a:t> </a:t>
            </a:r>
            <a:endParaRPr lang="tr-TR"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676400" y="-304800"/>
            <a:ext cx="6096000" cy="1524000"/>
          </a:xfrm>
        </p:spPr>
        <p:txBody>
          <a:bodyPr>
            <a:normAutofit/>
          </a:bodyPr>
          <a:lstStyle/>
          <a:p>
            <a:r>
              <a:rPr lang="tr-TR" sz="4000" b="1" dirty="0" smtClean="0">
                <a:solidFill>
                  <a:schemeClr val="tx2"/>
                </a:solidFill>
                <a:latin typeface="Arial" pitchFamily="34" charset="0"/>
                <a:cs typeface="Arial" pitchFamily="34" charset="0"/>
              </a:rPr>
              <a:t>TGNA </a:t>
            </a:r>
            <a:r>
              <a:rPr lang="tr-TR" sz="4000" b="1" dirty="0" err="1" smtClean="0">
                <a:solidFill>
                  <a:schemeClr val="tx2"/>
                </a:solidFill>
                <a:latin typeface="Arial" pitchFamily="34" charset="0"/>
                <a:cs typeface="Arial" pitchFamily="34" charset="0"/>
              </a:rPr>
              <a:t>schedule</a:t>
            </a:r>
            <a:endParaRPr lang="tr-TR" sz="4000" b="1" dirty="0">
              <a:solidFill>
                <a:schemeClr val="tx2"/>
              </a:solidFill>
              <a:latin typeface="Arial" pitchFamily="34" charset="0"/>
              <a:cs typeface="Arial" pitchFamily="34" charset="0"/>
            </a:endParaRPr>
          </a:p>
        </p:txBody>
      </p:sp>
      <p:sp>
        <p:nvSpPr>
          <p:cNvPr id="3" name="2 İçerik Yer Tutucusu"/>
          <p:cNvSpPr>
            <a:spLocks noGrp="1"/>
          </p:cNvSpPr>
          <p:nvPr>
            <p:ph idx="1"/>
          </p:nvPr>
        </p:nvSpPr>
        <p:spPr>
          <a:xfrm>
            <a:off x="304800" y="1066800"/>
            <a:ext cx="8534400" cy="5638800"/>
          </a:xfrm>
        </p:spPr>
        <p:txBody>
          <a:bodyPr>
            <a:normAutofit fontScale="85000" lnSpcReduction="20000"/>
          </a:bodyPr>
          <a:lstStyle/>
          <a:p>
            <a:r>
              <a:rPr lang="tr-TR" sz="2600" b="1" dirty="0" smtClean="0">
                <a:latin typeface="Arial" pitchFamily="34" charset="0"/>
                <a:cs typeface="Arial" pitchFamily="34" charset="0"/>
              </a:rPr>
              <a:t>31 </a:t>
            </a:r>
            <a:r>
              <a:rPr lang="tr-TR" sz="2600" b="1" dirty="0" err="1" smtClean="0">
                <a:latin typeface="Arial" pitchFamily="34" charset="0"/>
                <a:cs typeface="Arial" pitchFamily="34" charset="0"/>
              </a:rPr>
              <a:t>December</a:t>
            </a:r>
            <a:r>
              <a:rPr lang="tr-TR" sz="2600" b="1" dirty="0" smtClean="0">
                <a:latin typeface="Arial" pitchFamily="34" charset="0"/>
                <a:cs typeface="Arial" pitchFamily="34" charset="0"/>
              </a:rPr>
              <a:t> 2011</a:t>
            </a:r>
          </a:p>
          <a:p>
            <a:pPr lvl="1"/>
            <a:r>
              <a:rPr lang="tr-TR" sz="2600" dirty="0" err="1" smtClean="0">
                <a:latin typeface="Arial" pitchFamily="34" charset="0"/>
                <a:cs typeface="Arial" pitchFamily="34" charset="0"/>
              </a:rPr>
              <a:t>Submission</a:t>
            </a:r>
            <a:r>
              <a:rPr lang="tr-TR" sz="2600" dirty="0" smtClean="0">
                <a:latin typeface="Arial" pitchFamily="34" charset="0"/>
                <a:cs typeface="Arial" pitchFamily="34" charset="0"/>
              </a:rPr>
              <a:t> of </a:t>
            </a:r>
            <a:r>
              <a:rPr lang="tr-TR" sz="2600" dirty="0" err="1" smtClean="0">
                <a:latin typeface="Arial" pitchFamily="34" charset="0"/>
                <a:cs typeface="Arial" pitchFamily="34" charset="0"/>
              </a:rPr>
              <a:t>written</a:t>
            </a:r>
            <a:r>
              <a:rPr lang="tr-TR" sz="2600" dirty="0" smtClean="0">
                <a:latin typeface="Arial" pitchFamily="34" charset="0"/>
                <a:cs typeface="Arial" pitchFamily="34" charset="0"/>
              </a:rPr>
              <a:t> </a:t>
            </a:r>
            <a:r>
              <a:rPr lang="tr-TR" sz="2600" dirty="0" err="1" smtClean="0">
                <a:latin typeface="Arial" pitchFamily="34" charset="0"/>
                <a:cs typeface="Arial" pitchFamily="34" charset="0"/>
              </a:rPr>
              <a:t>proposals</a:t>
            </a:r>
            <a:endParaRPr lang="tr-TR" sz="2600" dirty="0" smtClean="0">
              <a:latin typeface="Arial" pitchFamily="34" charset="0"/>
              <a:cs typeface="Arial" pitchFamily="34" charset="0"/>
            </a:endParaRPr>
          </a:p>
          <a:p>
            <a:r>
              <a:rPr lang="tr-TR" sz="2600" b="1" dirty="0" smtClean="0">
                <a:latin typeface="Arial" pitchFamily="34" charset="0"/>
                <a:cs typeface="Arial" pitchFamily="34" charset="0"/>
              </a:rPr>
              <a:t>30 April 2012</a:t>
            </a:r>
          </a:p>
          <a:p>
            <a:pPr lvl="1"/>
            <a:r>
              <a:rPr lang="tr-TR" sz="2600" dirty="0" err="1" smtClean="0">
                <a:latin typeface="Arial" pitchFamily="34" charset="0"/>
                <a:cs typeface="Arial" pitchFamily="34" charset="0"/>
              </a:rPr>
              <a:t>Finalization</a:t>
            </a:r>
            <a:r>
              <a:rPr lang="tr-TR" sz="2600" dirty="0" smtClean="0">
                <a:latin typeface="Arial" pitchFamily="34" charset="0"/>
                <a:cs typeface="Arial" pitchFamily="34" charset="0"/>
              </a:rPr>
              <a:t> of </a:t>
            </a:r>
            <a:r>
              <a:rPr lang="tr-TR" sz="2600" dirty="0" err="1" smtClean="0">
                <a:latin typeface="Arial" pitchFamily="34" charset="0"/>
                <a:cs typeface="Arial" pitchFamily="34" charset="0"/>
              </a:rPr>
              <a:t>participatory</a:t>
            </a:r>
            <a:r>
              <a:rPr lang="tr-TR" sz="2600" dirty="0" smtClean="0">
                <a:latin typeface="Arial" pitchFamily="34" charset="0"/>
                <a:cs typeface="Arial" pitchFamily="34" charset="0"/>
              </a:rPr>
              <a:t> </a:t>
            </a:r>
            <a:r>
              <a:rPr lang="tr-TR" sz="2600" dirty="0" err="1" smtClean="0">
                <a:latin typeface="Arial" pitchFamily="34" charset="0"/>
                <a:cs typeface="Arial" pitchFamily="34" charset="0"/>
              </a:rPr>
              <a:t>contributions</a:t>
            </a:r>
            <a:r>
              <a:rPr lang="tr-TR" sz="2600" dirty="0" smtClean="0">
                <a:latin typeface="Arial" pitchFamily="34" charset="0"/>
                <a:cs typeface="Arial" pitchFamily="34" charset="0"/>
              </a:rPr>
              <a:t>, data </a:t>
            </a:r>
            <a:r>
              <a:rPr lang="tr-TR" sz="2600" dirty="0" err="1" smtClean="0">
                <a:latin typeface="Arial" pitchFamily="34" charset="0"/>
                <a:cs typeface="Arial" pitchFamily="34" charset="0"/>
              </a:rPr>
              <a:t>compilation</a:t>
            </a:r>
            <a:r>
              <a:rPr lang="tr-TR" sz="2600" dirty="0" smtClean="0">
                <a:latin typeface="Arial" pitchFamily="34" charset="0"/>
                <a:cs typeface="Arial" pitchFamily="34" charset="0"/>
              </a:rPr>
              <a:t> </a:t>
            </a:r>
            <a:r>
              <a:rPr lang="tr-TR" sz="2600" dirty="0" err="1" smtClean="0">
                <a:latin typeface="Arial" pitchFamily="34" charset="0"/>
                <a:cs typeface="Arial" pitchFamily="34" charset="0"/>
              </a:rPr>
              <a:t>and</a:t>
            </a:r>
            <a:r>
              <a:rPr lang="tr-TR" sz="2600" dirty="0" smtClean="0">
                <a:latin typeface="Arial" pitchFamily="34" charset="0"/>
                <a:cs typeface="Arial" pitchFamily="34" charset="0"/>
              </a:rPr>
              <a:t> </a:t>
            </a:r>
            <a:r>
              <a:rPr lang="tr-TR" sz="2600" dirty="0" err="1" smtClean="0">
                <a:latin typeface="Arial" pitchFamily="34" charset="0"/>
                <a:cs typeface="Arial" pitchFamily="34" charset="0"/>
              </a:rPr>
              <a:t>evaluation</a:t>
            </a:r>
            <a:r>
              <a:rPr lang="tr-TR" sz="2600" dirty="0" smtClean="0">
                <a:latin typeface="Arial" pitchFamily="34" charset="0"/>
                <a:cs typeface="Arial" pitchFamily="34" charset="0"/>
              </a:rPr>
              <a:t> </a:t>
            </a:r>
            <a:r>
              <a:rPr lang="tr-TR" sz="2600" b="1" dirty="0" smtClean="0">
                <a:solidFill>
                  <a:srgbClr val="C00000"/>
                </a:solidFill>
                <a:latin typeface="Arial" pitchFamily="34" charset="0"/>
                <a:cs typeface="Arial" pitchFamily="34" charset="0"/>
              </a:rPr>
              <a:t>(CP’S CITIZEN ASSEMBLIES)</a:t>
            </a:r>
          </a:p>
          <a:p>
            <a:r>
              <a:rPr lang="tr-TR" sz="2600" b="1" dirty="0" smtClean="0">
                <a:latin typeface="Arial" pitchFamily="34" charset="0"/>
                <a:cs typeface="Arial" pitchFamily="34" charset="0"/>
              </a:rPr>
              <a:t>May 2012-</a:t>
            </a:r>
            <a:r>
              <a:rPr lang="tr-TR" sz="2600" b="1" dirty="0" err="1" smtClean="0">
                <a:latin typeface="Arial" pitchFamily="34" charset="0"/>
                <a:cs typeface="Arial" pitchFamily="34" charset="0"/>
              </a:rPr>
              <a:t>September</a:t>
            </a:r>
            <a:r>
              <a:rPr lang="tr-TR" sz="2600" b="1" dirty="0" smtClean="0">
                <a:latin typeface="Arial" pitchFamily="34" charset="0"/>
                <a:cs typeface="Arial" pitchFamily="34" charset="0"/>
              </a:rPr>
              <a:t> 2012</a:t>
            </a:r>
          </a:p>
          <a:p>
            <a:pPr lvl="1"/>
            <a:r>
              <a:rPr lang="tr-TR" sz="2600" dirty="0" err="1" smtClean="0">
                <a:latin typeface="Arial" pitchFamily="34" charset="0"/>
                <a:cs typeface="Arial" pitchFamily="34" charset="0"/>
              </a:rPr>
              <a:t>Determining</a:t>
            </a:r>
            <a:r>
              <a:rPr lang="tr-TR" sz="2600" dirty="0" smtClean="0">
                <a:latin typeface="Arial" pitchFamily="34" charset="0"/>
                <a:cs typeface="Arial" pitchFamily="34" charset="0"/>
              </a:rPr>
              <a:t> the </a:t>
            </a:r>
            <a:r>
              <a:rPr lang="tr-TR" sz="2600" dirty="0" err="1" smtClean="0">
                <a:latin typeface="Arial" pitchFamily="34" charset="0"/>
                <a:cs typeface="Arial" pitchFamily="34" charset="0"/>
              </a:rPr>
              <a:t>constitional</a:t>
            </a:r>
            <a:r>
              <a:rPr lang="tr-TR" sz="2600" dirty="0" smtClean="0">
                <a:latin typeface="Arial" pitchFamily="34" charset="0"/>
                <a:cs typeface="Arial" pitchFamily="34" charset="0"/>
              </a:rPr>
              <a:t> </a:t>
            </a:r>
            <a:r>
              <a:rPr lang="tr-TR" sz="2600" dirty="0" err="1" smtClean="0">
                <a:latin typeface="Arial" pitchFamily="34" charset="0"/>
                <a:cs typeface="Arial" pitchFamily="34" charset="0"/>
              </a:rPr>
              <a:t>principles</a:t>
            </a:r>
            <a:r>
              <a:rPr lang="tr-TR" sz="2600" dirty="0" smtClean="0">
                <a:latin typeface="Arial" pitchFamily="34" charset="0"/>
                <a:cs typeface="Arial" pitchFamily="34" charset="0"/>
              </a:rPr>
              <a:t> </a:t>
            </a:r>
            <a:r>
              <a:rPr lang="tr-TR" sz="2600" dirty="0" err="1" smtClean="0">
                <a:latin typeface="Arial" pitchFamily="34" charset="0"/>
                <a:cs typeface="Arial" pitchFamily="34" charset="0"/>
              </a:rPr>
              <a:t>and</a:t>
            </a:r>
            <a:r>
              <a:rPr lang="tr-TR" sz="2600" dirty="0" smtClean="0">
                <a:latin typeface="Arial" pitchFamily="34" charset="0"/>
                <a:cs typeface="Arial" pitchFamily="34" charset="0"/>
              </a:rPr>
              <a:t> </a:t>
            </a:r>
            <a:r>
              <a:rPr lang="tr-TR" sz="2600" dirty="0" err="1" smtClean="0">
                <a:latin typeface="Arial" pitchFamily="34" charset="0"/>
                <a:cs typeface="Arial" pitchFamily="34" charset="0"/>
              </a:rPr>
              <a:t>writing</a:t>
            </a:r>
            <a:r>
              <a:rPr lang="tr-TR" sz="2600" dirty="0" smtClean="0">
                <a:latin typeface="Arial" pitchFamily="34" charset="0"/>
                <a:cs typeface="Arial" pitchFamily="34" charset="0"/>
              </a:rPr>
              <a:t> the </a:t>
            </a:r>
            <a:r>
              <a:rPr lang="tr-TR" sz="2600" dirty="0" err="1" smtClean="0">
                <a:latin typeface="Arial" pitchFamily="34" charset="0"/>
                <a:cs typeface="Arial" pitchFamily="34" charset="0"/>
              </a:rPr>
              <a:t>draft</a:t>
            </a:r>
            <a:r>
              <a:rPr lang="tr-TR" sz="2600" dirty="0" smtClean="0">
                <a:latin typeface="Arial" pitchFamily="34" charset="0"/>
                <a:cs typeface="Arial" pitchFamily="34" charset="0"/>
              </a:rPr>
              <a:t> </a:t>
            </a:r>
            <a:r>
              <a:rPr lang="tr-TR" sz="2600" dirty="0" err="1" smtClean="0">
                <a:latin typeface="Arial" pitchFamily="34" charset="0"/>
                <a:cs typeface="Arial" pitchFamily="34" charset="0"/>
              </a:rPr>
              <a:t>with</a:t>
            </a:r>
            <a:r>
              <a:rPr lang="tr-TR" sz="2600" dirty="0" smtClean="0">
                <a:latin typeface="Arial" pitchFamily="34" charset="0"/>
                <a:cs typeface="Arial" pitchFamily="34" charset="0"/>
              </a:rPr>
              <a:t> the </a:t>
            </a:r>
            <a:r>
              <a:rPr lang="tr-TR" sz="2600" dirty="0" err="1" smtClean="0">
                <a:latin typeface="Arial" pitchFamily="34" charset="0"/>
                <a:cs typeface="Arial" pitchFamily="34" charset="0"/>
              </a:rPr>
              <a:t>unanimous</a:t>
            </a:r>
            <a:r>
              <a:rPr lang="tr-TR" sz="2600" dirty="0" smtClean="0">
                <a:latin typeface="Arial" pitchFamily="34" charset="0"/>
                <a:cs typeface="Arial" pitchFamily="34" charset="0"/>
              </a:rPr>
              <a:t> </a:t>
            </a:r>
            <a:r>
              <a:rPr lang="tr-TR" sz="2600" dirty="0" err="1" smtClean="0">
                <a:latin typeface="Arial" pitchFamily="34" charset="0"/>
                <a:cs typeface="Arial" pitchFamily="34" charset="0"/>
              </a:rPr>
              <a:t>consent</a:t>
            </a:r>
            <a:r>
              <a:rPr lang="tr-TR" sz="2600" dirty="0" smtClean="0">
                <a:latin typeface="Arial" pitchFamily="34" charset="0"/>
                <a:cs typeface="Arial" pitchFamily="34" charset="0"/>
              </a:rPr>
              <a:t> of </a:t>
            </a:r>
            <a:r>
              <a:rPr lang="tr-TR" sz="2600" dirty="0" err="1" smtClean="0">
                <a:latin typeface="Arial" pitchFamily="34" charset="0"/>
                <a:cs typeface="Arial" pitchFamily="34" charset="0"/>
              </a:rPr>
              <a:t>all</a:t>
            </a:r>
            <a:r>
              <a:rPr lang="tr-TR" sz="2600" dirty="0" smtClean="0">
                <a:latin typeface="Arial" pitchFamily="34" charset="0"/>
                <a:cs typeface="Arial" pitchFamily="34" charset="0"/>
              </a:rPr>
              <a:t> </a:t>
            </a:r>
            <a:r>
              <a:rPr lang="tr-TR" sz="2600" dirty="0" err="1" smtClean="0">
                <a:latin typeface="Arial" pitchFamily="34" charset="0"/>
                <a:cs typeface="Arial" pitchFamily="34" charset="0"/>
              </a:rPr>
              <a:t>parties</a:t>
            </a:r>
            <a:endParaRPr lang="tr-TR" sz="2600" dirty="0" smtClean="0">
              <a:latin typeface="Arial" pitchFamily="34" charset="0"/>
              <a:cs typeface="Arial" pitchFamily="34" charset="0"/>
            </a:endParaRPr>
          </a:p>
          <a:p>
            <a:pPr lvl="2"/>
            <a:r>
              <a:rPr lang="tr-TR" sz="2600" dirty="0" smtClean="0">
                <a:latin typeface="Arial" pitchFamily="34" charset="0"/>
                <a:cs typeface="Arial" pitchFamily="34" charset="0"/>
              </a:rPr>
              <a:t>Not </a:t>
            </a:r>
            <a:r>
              <a:rPr lang="tr-TR" sz="2600" dirty="0" err="1" smtClean="0">
                <a:latin typeface="Arial" pitchFamily="34" charset="0"/>
                <a:cs typeface="Arial" pitchFamily="34" charset="0"/>
              </a:rPr>
              <a:t>cover</a:t>
            </a:r>
            <a:r>
              <a:rPr lang="tr-TR" sz="2600" dirty="0" smtClean="0">
                <a:latin typeface="Arial" pitchFamily="34" charset="0"/>
                <a:cs typeface="Arial" pitchFamily="34" charset="0"/>
              </a:rPr>
              <a:t> </a:t>
            </a:r>
            <a:r>
              <a:rPr lang="tr-TR" sz="2600" dirty="0" err="1" smtClean="0">
                <a:latin typeface="Arial" pitchFamily="34" charset="0"/>
                <a:cs typeface="Arial" pitchFamily="34" charset="0"/>
              </a:rPr>
              <a:t>to</a:t>
            </a:r>
            <a:r>
              <a:rPr lang="tr-TR" sz="2600" dirty="0" smtClean="0">
                <a:latin typeface="Arial" pitchFamily="34" charset="0"/>
                <a:cs typeface="Arial" pitchFamily="34" charset="0"/>
              </a:rPr>
              <a:t> </a:t>
            </a:r>
            <a:r>
              <a:rPr lang="tr-TR" sz="2600" dirty="0" err="1" smtClean="0">
                <a:latin typeface="Arial" pitchFamily="34" charset="0"/>
                <a:cs typeface="Arial" pitchFamily="34" charset="0"/>
              </a:rPr>
              <a:t>cover</a:t>
            </a:r>
            <a:r>
              <a:rPr lang="tr-TR" sz="2600" dirty="0" smtClean="0">
                <a:latin typeface="Arial" pitchFamily="34" charset="0"/>
                <a:cs typeface="Arial" pitchFamily="34" charset="0"/>
              </a:rPr>
              <a:t>, but </a:t>
            </a:r>
            <a:r>
              <a:rPr lang="tr-TR" sz="2600" dirty="0" err="1" smtClean="0">
                <a:latin typeface="Arial" pitchFamily="34" charset="0"/>
                <a:cs typeface="Arial" pitchFamily="34" charset="0"/>
              </a:rPr>
              <a:t>article</a:t>
            </a:r>
            <a:r>
              <a:rPr lang="tr-TR" sz="2600" dirty="0" smtClean="0">
                <a:latin typeface="Arial" pitchFamily="34" charset="0"/>
                <a:cs typeface="Arial" pitchFamily="34" charset="0"/>
              </a:rPr>
              <a:t> </a:t>
            </a:r>
            <a:r>
              <a:rPr lang="tr-TR" sz="2600" dirty="0" err="1" smtClean="0">
                <a:latin typeface="Arial" pitchFamily="34" charset="0"/>
                <a:cs typeface="Arial" pitchFamily="34" charset="0"/>
              </a:rPr>
              <a:t>by</a:t>
            </a:r>
            <a:r>
              <a:rPr lang="tr-TR" sz="2600" dirty="0" smtClean="0">
                <a:latin typeface="Arial" pitchFamily="34" charset="0"/>
                <a:cs typeface="Arial" pitchFamily="34" charset="0"/>
              </a:rPr>
              <a:t> </a:t>
            </a:r>
            <a:r>
              <a:rPr lang="tr-TR" sz="2600" dirty="0" err="1" smtClean="0">
                <a:latin typeface="Arial" pitchFamily="34" charset="0"/>
                <a:cs typeface="Arial" pitchFamily="34" charset="0"/>
              </a:rPr>
              <a:t>article</a:t>
            </a:r>
            <a:r>
              <a:rPr lang="tr-TR" sz="2600" dirty="0" smtClean="0">
                <a:latin typeface="Arial" pitchFamily="34" charset="0"/>
                <a:cs typeface="Arial" pitchFamily="34" charset="0"/>
              </a:rPr>
              <a:t> (</a:t>
            </a:r>
            <a:r>
              <a:rPr lang="tr-TR" sz="2600" dirty="0" err="1" smtClean="0">
                <a:latin typeface="Arial" pitchFamily="34" charset="0"/>
                <a:cs typeface="Arial" pitchFamily="34" charset="0"/>
              </a:rPr>
              <a:t>non</a:t>
            </a:r>
            <a:r>
              <a:rPr lang="tr-TR" sz="2600" dirty="0" smtClean="0">
                <a:latin typeface="Arial" pitchFamily="34" charset="0"/>
                <a:cs typeface="Arial" pitchFamily="34" charset="0"/>
              </a:rPr>
              <a:t>-</a:t>
            </a:r>
            <a:r>
              <a:rPr lang="tr-TR" sz="2600" dirty="0" err="1" smtClean="0">
                <a:latin typeface="Arial" pitchFamily="34" charset="0"/>
                <a:cs typeface="Arial" pitchFamily="34" charset="0"/>
              </a:rPr>
              <a:t>numbered</a:t>
            </a:r>
            <a:r>
              <a:rPr lang="tr-TR" sz="2600" dirty="0" smtClean="0">
                <a:latin typeface="Arial" pitchFamily="34" charset="0"/>
                <a:cs typeface="Arial" pitchFamily="34" charset="0"/>
              </a:rPr>
              <a:t> </a:t>
            </a:r>
            <a:r>
              <a:rPr lang="tr-TR" sz="2600" dirty="0" err="1" smtClean="0">
                <a:latin typeface="Arial" pitchFamily="34" charset="0"/>
                <a:cs typeface="Arial" pitchFamily="34" charset="0"/>
              </a:rPr>
              <a:t>articles</a:t>
            </a:r>
            <a:r>
              <a:rPr lang="tr-TR" sz="2600" dirty="0" smtClean="0">
                <a:latin typeface="Arial" pitchFamily="34" charset="0"/>
                <a:cs typeface="Arial" pitchFamily="34" charset="0"/>
              </a:rPr>
              <a:t>)</a:t>
            </a:r>
          </a:p>
          <a:p>
            <a:pPr lvl="2"/>
            <a:r>
              <a:rPr lang="tr-TR" sz="2600" dirty="0" err="1" smtClean="0">
                <a:latin typeface="Arial" pitchFamily="34" charset="0"/>
                <a:cs typeface="Arial" pitchFamily="34" charset="0"/>
              </a:rPr>
              <a:t>Ordering</a:t>
            </a:r>
            <a:r>
              <a:rPr lang="tr-TR" sz="2600" dirty="0" smtClean="0">
                <a:latin typeface="Arial" pitchFamily="34" charset="0"/>
                <a:cs typeface="Arial" pitchFamily="34" charset="0"/>
              </a:rPr>
              <a:t> the </a:t>
            </a:r>
            <a:r>
              <a:rPr lang="tr-TR" sz="2600" dirty="0" err="1" smtClean="0">
                <a:latin typeface="Arial" pitchFamily="34" charset="0"/>
                <a:cs typeface="Arial" pitchFamily="34" charset="0"/>
              </a:rPr>
              <a:t>articles</a:t>
            </a:r>
            <a:r>
              <a:rPr lang="tr-TR" sz="2600" dirty="0" smtClean="0">
                <a:latin typeface="Arial" pitchFamily="34" charset="0"/>
                <a:cs typeface="Arial" pitchFamily="34" charset="0"/>
              </a:rPr>
              <a:t>.</a:t>
            </a:r>
          </a:p>
          <a:p>
            <a:r>
              <a:rPr lang="tr-TR" sz="2600" b="1" dirty="0" err="1" smtClean="0">
                <a:latin typeface="Arial" pitchFamily="34" charset="0"/>
                <a:cs typeface="Arial" pitchFamily="34" charset="0"/>
              </a:rPr>
              <a:t>September</a:t>
            </a:r>
            <a:r>
              <a:rPr lang="tr-TR" sz="2600" b="1" dirty="0" smtClean="0">
                <a:latin typeface="Arial" pitchFamily="34" charset="0"/>
                <a:cs typeface="Arial" pitchFamily="34" charset="0"/>
              </a:rPr>
              <a:t> 2012-</a:t>
            </a:r>
            <a:r>
              <a:rPr lang="tr-TR" sz="2600" b="1" dirty="0" err="1" smtClean="0">
                <a:latin typeface="Arial" pitchFamily="34" charset="0"/>
                <a:cs typeface="Arial" pitchFamily="34" charset="0"/>
              </a:rPr>
              <a:t>December</a:t>
            </a:r>
            <a:r>
              <a:rPr lang="tr-TR" sz="2600" b="1" dirty="0" smtClean="0">
                <a:latin typeface="Arial" pitchFamily="34" charset="0"/>
                <a:cs typeface="Arial" pitchFamily="34" charset="0"/>
              </a:rPr>
              <a:t> 2013</a:t>
            </a:r>
          </a:p>
          <a:p>
            <a:r>
              <a:rPr lang="tr-TR" sz="2600" dirty="0" err="1" smtClean="0">
                <a:latin typeface="Arial" pitchFamily="34" charset="0"/>
                <a:cs typeface="Arial" pitchFamily="34" charset="0"/>
              </a:rPr>
              <a:t>Conciliation</a:t>
            </a:r>
            <a:r>
              <a:rPr lang="tr-TR" sz="2600" dirty="0" smtClean="0">
                <a:latin typeface="Arial" pitchFamily="34" charset="0"/>
                <a:cs typeface="Arial" pitchFamily="34" charset="0"/>
              </a:rPr>
              <a:t> </a:t>
            </a:r>
            <a:r>
              <a:rPr lang="tr-TR" sz="2600" dirty="0" err="1" smtClean="0">
                <a:latin typeface="Arial" pitchFamily="34" charset="0"/>
                <a:cs typeface="Arial" pitchFamily="34" charset="0"/>
              </a:rPr>
              <a:t>Commission</a:t>
            </a:r>
            <a:r>
              <a:rPr lang="tr-TR" sz="2600" dirty="0" smtClean="0">
                <a:latin typeface="Arial" pitchFamily="34" charset="0"/>
                <a:cs typeface="Arial" pitchFamily="34" charset="0"/>
              </a:rPr>
              <a:t> </a:t>
            </a:r>
            <a:r>
              <a:rPr lang="tr-TR" sz="2600" dirty="0" err="1" smtClean="0">
                <a:latin typeface="Arial" pitchFamily="34" charset="0"/>
                <a:cs typeface="Arial" pitchFamily="34" charset="0"/>
              </a:rPr>
              <a:t>reviews</a:t>
            </a:r>
            <a:r>
              <a:rPr lang="tr-TR" sz="2600" dirty="0" smtClean="0">
                <a:latin typeface="Arial" pitchFamily="34" charset="0"/>
                <a:cs typeface="Arial" pitchFamily="34" charset="0"/>
              </a:rPr>
              <a:t> the </a:t>
            </a:r>
            <a:r>
              <a:rPr lang="tr-TR" sz="2600" dirty="0" err="1" smtClean="0">
                <a:latin typeface="Arial" pitchFamily="34" charset="0"/>
                <a:cs typeface="Arial" pitchFamily="34" charset="0"/>
              </a:rPr>
              <a:t>draft</a:t>
            </a:r>
            <a:r>
              <a:rPr lang="tr-TR" sz="2600" dirty="0" smtClean="0">
                <a:latin typeface="Arial" pitchFamily="34" charset="0"/>
                <a:cs typeface="Arial" pitchFamily="34" charset="0"/>
              </a:rPr>
              <a:t> </a:t>
            </a:r>
            <a:r>
              <a:rPr lang="tr-TR" sz="2600" dirty="0" err="1" smtClean="0">
                <a:latin typeface="Arial" pitchFamily="34" charset="0"/>
                <a:cs typeface="Arial" pitchFamily="34" charset="0"/>
              </a:rPr>
              <a:t>and</a:t>
            </a:r>
            <a:r>
              <a:rPr lang="tr-TR" sz="2600" dirty="0" smtClean="0">
                <a:latin typeface="Arial" pitchFamily="34" charset="0"/>
                <a:cs typeface="Arial" pitchFamily="34" charset="0"/>
              </a:rPr>
              <a:t> </a:t>
            </a:r>
            <a:r>
              <a:rPr lang="tr-TR" sz="2600" dirty="0" err="1" smtClean="0">
                <a:latin typeface="Arial" pitchFamily="34" charset="0"/>
                <a:cs typeface="Arial" pitchFamily="34" charset="0"/>
              </a:rPr>
              <a:t>puts</a:t>
            </a:r>
            <a:r>
              <a:rPr lang="tr-TR" sz="2600" dirty="0" smtClean="0">
                <a:latin typeface="Arial" pitchFamily="34" charset="0"/>
                <a:cs typeface="Arial" pitchFamily="34" charset="0"/>
              </a:rPr>
              <a:t> it </a:t>
            </a:r>
            <a:r>
              <a:rPr lang="tr-TR" sz="2600" dirty="0" err="1" smtClean="0">
                <a:latin typeface="Arial" pitchFamily="34" charset="0"/>
                <a:cs typeface="Arial" pitchFamily="34" charset="0"/>
              </a:rPr>
              <a:t>forward</a:t>
            </a:r>
            <a:r>
              <a:rPr lang="tr-TR" sz="2600" dirty="0" smtClean="0">
                <a:latin typeface="Arial" pitchFamily="34" charset="0"/>
                <a:cs typeface="Arial" pitchFamily="34" charset="0"/>
              </a:rPr>
              <a:t> as a </a:t>
            </a:r>
            <a:r>
              <a:rPr lang="tr-TR" sz="2600" dirty="0" err="1" smtClean="0">
                <a:latin typeface="Arial" pitchFamily="34" charset="0"/>
                <a:cs typeface="Arial" pitchFamily="34" charset="0"/>
              </a:rPr>
              <a:t>proposal</a:t>
            </a:r>
            <a:r>
              <a:rPr lang="tr-TR" sz="2600" dirty="0" smtClean="0">
                <a:latin typeface="Arial" pitchFamily="34" charset="0"/>
                <a:cs typeface="Arial" pitchFamily="34" charset="0"/>
              </a:rPr>
              <a:t> </a:t>
            </a:r>
            <a:r>
              <a:rPr lang="tr-TR" sz="2600" dirty="0" err="1" smtClean="0">
                <a:latin typeface="Arial" pitchFamily="34" charset="0"/>
                <a:cs typeface="Arial" pitchFamily="34" charset="0"/>
              </a:rPr>
              <a:t>to</a:t>
            </a:r>
            <a:r>
              <a:rPr lang="tr-TR" sz="2600" dirty="0" smtClean="0">
                <a:latin typeface="Arial" pitchFamily="34" charset="0"/>
                <a:cs typeface="Arial" pitchFamily="34" charset="0"/>
              </a:rPr>
              <a:t> be </a:t>
            </a:r>
            <a:r>
              <a:rPr lang="tr-TR" sz="2600" dirty="0" err="1" smtClean="0">
                <a:latin typeface="Arial" pitchFamily="34" charset="0"/>
                <a:cs typeface="Arial" pitchFamily="34" charset="0"/>
              </a:rPr>
              <a:t>debated</a:t>
            </a:r>
            <a:r>
              <a:rPr lang="tr-TR" sz="2600" dirty="0" smtClean="0">
                <a:latin typeface="Arial" pitchFamily="34" charset="0"/>
                <a:cs typeface="Arial" pitchFamily="34" charset="0"/>
              </a:rPr>
              <a:t> in the </a:t>
            </a:r>
            <a:r>
              <a:rPr lang="tr-TR" sz="2600" dirty="0" err="1" smtClean="0">
                <a:latin typeface="Arial" pitchFamily="34" charset="0"/>
                <a:cs typeface="Arial" pitchFamily="34" charset="0"/>
              </a:rPr>
              <a:t>plenary</a:t>
            </a:r>
            <a:r>
              <a:rPr lang="tr-TR" sz="2600" dirty="0" smtClean="0">
                <a:latin typeface="Arial" pitchFamily="34" charset="0"/>
                <a:cs typeface="Arial" pitchFamily="34" charset="0"/>
              </a:rPr>
              <a:t> </a:t>
            </a:r>
            <a:r>
              <a:rPr lang="tr-TR" sz="2600" dirty="0" err="1" smtClean="0">
                <a:latin typeface="Arial" pitchFamily="34" charset="0"/>
                <a:cs typeface="Arial" pitchFamily="34" charset="0"/>
              </a:rPr>
              <a:t>session</a:t>
            </a:r>
            <a:r>
              <a:rPr lang="tr-TR" sz="2600" dirty="0" smtClean="0">
                <a:latin typeface="Arial" pitchFamily="34" charset="0"/>
                <a:cs typeface="Arial" pitchFamily="34" charset="0"/>
              </a:rPr>
              <a:t> of the Grand </a:t>
            </a:r>
            <a:r>
              <a:rPr lang="tr-TR" sz="2600" dirty="0" err="1" smtClean="0">
                <a:latin typeface="Arial" pitchFamily="34" charset="0"/>
                <a:cs typeface="Arial" pitchFamily="34" charset="0"/>
              </a:rPr>
              <a:t>National</a:t>
            </a:r>
            <a:r>
              <a:rPr lang="tr-TR" sz="2600" dirty="0" smtClean="0">
                <a:latin typeface="Arial" pitchFamily="34" charset="0"/>
                <a:cs typeface="Arial" pitchFamily="34" charset="0"/>
              </a:rPr>
              <a:t> </a:t>
            </a:r>
            <a:r>
              <a:rPr lang="tr-TR" sz="2600" dirty="0" err="1" smtClean="0">
                <a:latin typeface="Arial" pitchFamily="34" charset="0"/>
                <a:cs typeface="Arial" pitchFamily="34" charset="0"/>
              </a:rPr>
              <a:t>Assembly</a:t>
            </a:r>
            <a:r>
              <a:rPr lang="tr-TR" sz="2600" dirty="0" smtClean="0">
                <a:latin typeface="Arial" pitchFamily="34" charset="0"/>
                <a:cs typeface="Arial" pitchFamily="34" charset="0"/>
              </a:rPr>
              <a:t>. </a:t>
            </a:r>
          </a:p>
          <a:p>
            <a:r>
              <a:rPr lang="tr-TR" sz="2600" dirty="0" smtClean="0">
                <a:latin typeface="Arial" pitchFamily="34" charset="0"/>
                <a:cs typeface="Arial" pitchFamily="34" charset="0"/>
              </a:rPr>
              <a:t>A </a:t>
            </a:r>
            <a:r>
              <a:rPr lang="tr-TR" sz="2600" dirty="0" err="1" smtClean="0">
                <a:latin typeface="Arial" pitchFamily="34" charset="0"/>
                <a:cs typeface="Arial" pitchFamily="34" charset="0"/>
              </a:rPr>
              <a:t>package</a:t>
            </a:r>
            <a:r>
              <a:rPr lang="tr-TR" sz="2600" dirty="0" smtClean="0">
                <a:latin typeface="Arial" pitchFamily="34" charset="0"/>
                <a:cs typeface="Arial" pitchFamily="34" charset="0"/>
              </a:rPr>
              <a:t> </a:t>
            </a:r>
            <a:r>
              <a:rPr lang="tr-TR" sz="2600" dirty="0" err="1" smtClean="0">
                <a:latin typeface="Arial" pitchFamily="34" charset="0"/>
                <a:cs typeface="Arial" pitchFamily="34" charset="0"/>
              </a:rPr>
              <a:t>covering</a:t>
            </a:r>
            <a:r>
              <a:rPr lang="tr-TR" sz="2600" dirty="0" smtClean="0">
                <a:latin typeface="Arial" pitchFamily="34" charset="0"/>
                <a:cs typeface="Arial" pitchFamily="34" charset="0"/>
              </a:rPr>
              <a:t> 60 </a:t>
            </a:r>
            <a:r>
              <a:rPr lang="tr-TR" sz="2600" dirty="0" err="1" smtClean="0">
                <a:latin typeface="Arial" pitchFamily="34" charset="0"/>
                <a:cs typeface="Arial" pitchFamily="34" charset="0"/>
              </a:rPr>
              <a:t>articles</a:t>
            </a:r>
            <a:r>
              <a:rPr lang="tr-TR" sz="2600" dirty="0" smtClean="0">
                <a:latin typeface="Arial" pitchFamily="34" charset="0"/>
                <a:cs typeface="Arial" pitchFamily="34" charset="0"/>
              </a:rPr>
              <a:t> is </a:t>
            </a:r>
            <a:r>
              <a:rPr lang="tr-TR" sz="2600" dirty="0" err="1" smtClean="0">
                <a:latin typeface="Arial" pitchFamily="34" charset="0"/>
                <a:cs typeface="Arial" pitchFamily="34" charset="0"/>
              </a:rPr>
              <a:t>been</a:t>
            </a:r>
            <a:r>
              <a:rPr lang="tr-TR" sz="2600" dirty="0" smtClean="0">
                <a:latin typeface="Arial" pitchFamily="34" charset="0"/>
                <a:cs typeface="Arial" pitchFamily="34" charset="0"/>
              </a:rPr>
              <a:t> </a:t>
            </a:r>
            <a:r>
              <a:rPr lang="tr-TR" sz="2600" dirty="0" err="1" smtClean="0">
                <a:latin typeface="Arial" pitchFamily="34" charset="0"/>
                <a:cs typeface="Arial" pitchFamily="34" charset="0"/>
              </a:rPr>
              <a:t>discussing</a:t>
            </a:r>
            <a:r>
              <a:rPr lang="tr-TR" sz="2600" dirty="0" smtClean="0">
                <a:latin typeface="Arial" pitchFamily="34" charset="0"/>
                <a:cs typeface="Arial" pitchFamily="34" charset="0"/>
              </a:rPr>
              <a:t> </a:t>
            </a:r>
            <a:r>
              <a:rPr lang="tr-TR" sz="2600" dirty="0" err="1" smtClean="0">
                <a:latin typeface="Arial" pitchFamily="34" charset="0"/>
                <a:cs typeface="Arial" pitchFamily="34" charset="0"/>
              </a:rPr>
              <a:t>to</a:t>
            </a:r>
            <a:r>
              <a:rPr lang="tr-TR" sz="2600" dirty="0" smtClean="0">
                <a:latin typeface="Arial" pitchFamily="34" charset="0"/>
                <a:cs typeface="Arial" pitchFamily="34" charset="0"/>
              </a:rPr>
              <a:t> be </a:t>
            </a:r>
            <a:r>
              <a:rPr lang="tr-TR" sz="2600" dirty="0" err="1" smtClean="0">
                <a:latin typeface="Arial" pitchFamily="34" charset="0"/>
                <a:cs typeface="Arial" pitchFamily="34" charset="0"/>
              </a:rPr>
              <a:t>debated</a:t>
            </a:r>
            <a:r>
              <a:rPr lang="tr-TR" sz="2600" dirty="0" smtClean="0">
                <a:latin typeface="Arial" pitchFamily="34" charset="0"/>
                <a:cs typeface="Arial" pitchFamily="34" charset="0"/>
              </a:rPr>
              <a:t> in the </a:t>
            </a:r>
            <a:r>
              <a:rPr lang="tr-TR" sz="2600" dirty="0" err="1" smtClean="0">
                <a:latin typeface="Arial" pitchFamily="34" charset="0"/>
                <a:cs typeface="Arial" pitchFamily="34" charset="0"/>
              </a:rPr>
              <a:t>plenary</a:t>
            </a:r>
            <a:r>
              <a:rPr lang="tr-TR" sz="2600" dirty="0" smtClean="0">
                <a:latin typeface="Arial" pitchFamily="34" charset="0"/>
                <a:cs typeface="Arial" pitchFamily="34" charset="0"/>
              </a:rPr>
              <a:t> </a:t>
            </a:r>
            <a:r>
              <a:rPr lang="tr-TR" sz="2600" dirty="0" err="1" smtClean="0">
                <a:latin typeface="Arial" pitchFamily="34" charset="0"/>
                <a:cs typeface="Arial" pitchFamily="34" charset="0"/>
              </a:rPr>
              <a:t>session</a:t>
            </a:r>
            <a:r>
              <a:rPr lang="tr-TR" sz="2600" dirty="0" smtClean="0">
                <a:latin typeface="Arial" pitchFamily="34" charset="0"/>
                <a:cs typeface="Arial" pitchFamily="34" charset="0"/>
              </a:rPr>
              <a:t> of the Grand </a:t>
            </a:r>
            <a:r>
              <a:rPr lang="tr-TR" sz="2600" dirty="0" err="1" smtClean="0">
                <a:latin typeface="Arial" pitchFamily="34" charset="0"/>
                <a:cs typeface="Arial" pitchFamily="34" charset="0"/>
              </a:rPr>
              <a:t>National</a:t>
            </a:r>
            <a:r>
              <a:rPr lang="tr-TR" sz="2600" dirty="0" smtClean="0">
                <a:latin typeface="Arial" pitchFamily="34" charset="0"/>
                <a:cs typeface="Arial" pitchFamily="34" charset="0"/>
              </a:rPr>
              <a:t> </a:t>
            </a:r>
            <a:r>
              <a:rPr lang="tr-TR" sz="2600" dirty="0" err="1" smtClean="0">
                <a:latin typeface="Arial" pitchFamily="34" charset="0"/>
                <a:cs typeface="Arial" pitchFamily="34" charset="0"/>
              </a:rPr>
              <a:t>Assembly</a:t>
            </a:r>
            <a:r>
              <a:rPr lang="tr-TR" sz="2600" dirty="0" smtClean="0">
                <a:latin typeface="Arial" pitchFamily="34" charset="0"/>
                <a:cs typeface="Arial" pitchFamily="34" charset="0"/>
              </a:rPr>
              <a:t>.</a:t>
            </a:r>
          </a:p>
          <a:p>
            <a:pPr lvl="1"/>
            <a:endParaRPr lang="tr-TR" dirty="0" smtClean="0">
              <a:latin typeface="Arial" pitchFamily="34" charset="0"/>
              <a:cs typeface="Arial" pitchFamily="34" charset="0"/>
            </a:endParaRPr>
          </a:p>
          <a:p>
            <a:endParaRPr lang="tr-TR"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Content Placeholder 2"/>
          <p:cNvSpPr>
            <a:spLocks noGrp="1"/>
          </p:cNvSpPr>
          <p:nvPr>
            <p:ph idx="1"/>
          </p:nvPr>
        </p:nvSpPr>
        <p:spPr>
          <a:xfrm>
            <a:off x="304800" y="1143000"/>
            <a:ext cx="8534400" cy="5486400"/>
          </a:xfrm>
        </p:spPr>
        <p:txBody>
          <a:bodyPr>
            <a:normAutofit fontScale="92500" lnSpcReduction="10000"/>
          </a:bodyPr>
          <a:lstStyle/>
          <a:p>
            <a:pPr algn="just"/>
            <a:r>
              <a:rPr lang="tr-TR" sz="2600" b="1" dirty="0" smtClean="0">
                <a:latin typeface="Arial" pitchFamily="34" charset="0"/>
                <a:cs typeface="Arial" pitchFamily="34" charset="0"/>
              </a:rPr>
              <a:t>An </a:t>
            </a:r>
            <a:r>
              <a:rPr lang="tr-TR" sz="2600" b="1" dirty="0" err="1" smtClean="0">
                <a:latin typeface="Arial" pitchFamily="34" charset="0"/>
                <a:cs typeface="Arial" pitchFamily="34" charset="0"/>
              </a:rPr>
              <a:t>initiative</a:t>
            </a:r>
            <a:r>
              <a:rPr lang="tr-TR" sz="2600" b="1" dirty="0" smtClean="0">
                <a:latin typeface="Arial" pitchFamily="34" charset="0"/>
                <a:cs typeface="Arial" pitchFamily="34" charset="0"/>
              </a:rPr>
              <a:t> </a:t>
            </a:r>
            <a:r>
              <a:rPr lang="tr-TR" sz="2600" b="1" dirty="0" err="1" smtClean="0">
                <a:latin typeface="Arial" pitchFamily="34" charset="0"/>
                <a:cs typeface="Arial" pitchFamily="34" charset="0"/>
              </a:rPr>
              <a:t>led</a:t>
            </a:r>
            <a:r>
              <a:rPr lang="tr-TR" sz="2600" b="1" dirty="0" smtClean="0">
                <a:latin typeface="Arial" pitchFamily="34" charset="0"/>
                <a:cs typeface="Arial" pitchFamily="34" charset="0"/>
              </a:rPr>
              <a:t> </a:t>
            </a:r>
            <a:r>
              <a:rPr lang="tr-TR" sz="2600" b="1" dirty="0" err="1" smtClean="0">
                <a:latin typeface="Arial" pitchFamily="34" charset="0"/>
                <a:cs typeface="Arial" pitchFamily="34" charset="0"/>
              </a:rPr>
              <a:t>by</a:t>
            </a:r>
            <a:r>
              <a:rPr lang="tr-TR" sz="2600" b="1" dirty="0" smtClean="0">
                <a:latin typeface="Arial" pitchFamily="34" charset="0"/>
                <a:cs typeface="Arial" pitchFamily="34" charset="0"/>
              </a:rPr>
              <a:t> the Turkey </a:t>
            </a:r>
            <a:r>
              <a:rPr lang="tr-TR" sz="2600" b="1" dirty="0" err="1" smtClean="0">
                <a:latin typeface="Arial" pitchFamily="34" charset="0"/>
                <a:cs typeface="Arial" pitchFamily="34" charset="0"/>
              </a:rPr>
              <a:t>side</a:t>
            </a:r>
            <a:r>
              <a:rPr lang="tr-TR" sz="2600" b="1" dirty="0" smtClean="0">
                <a:latin typeface="Arial" pitchFamily="34" charset="0"/>
                <a:cs typeface="Arial" pitchFamily="34" charset="0"/>
              </a:rPr>
              <a:t> of the Turkey-EU </a:t>
            </a:r>
            <a:r>
              <a:rPr lang="tr-TR" sz="2600" b="1" dirty="0" err="1" smtClean="0">
                <a:latin typeface="Arial" pitchFamily="34" charset="0"/>
                <a:cs typeface="Arial" pitchFamily="34" charset="0"/>
              </a:rPr>
              <a:t>Joint</a:t>
            </a:r>
            <a:r>
              <a:rPr lang="tr-TR" sz="2600" b="1" dirty="0" smtClean="0">
                <a:latin typeface="Arial" pitchFamily="34" charset="0"/>
                <a:cs typeface="Arial" pitchFamily="34" charset="0"/>
              </a:rPr>
              <a:t> </a:t>
            </a:r>
            <a:r>
              <a:rPr lang="tr-TR" sz="2600" b="1" dirty="0" err="1" smtClean="0">
                <a:latin typeface="Arial" pitchFamily="34" charset="0"/>
                <a:cs typeface="Arial" pitchFamily="34" charset="0"/>
              </a:rPr>
              <a:t>Consultative</a:t>
            </a:r>
            <a:r>
              <a:rPr lang="tr-TR" sz="2600" b="1" dirty="0" smtClean="0">
                <a:latin typeface="Arial" pitchFamily="34" charset="0"/>
                <a:cs typeface="Arial" pitchFamily="34" charset="0"/>
              </a:rPr>
              <a:t> </a:t>
            </a:r>
            <a:r>
              <a:rPr lang="tr-TR" sz="2600" b="1" dirty="0" err="1" smtClean="0">
                <a:latin typeface="Arial" pitchFamily="34" charset="0"/>
                <a:cs typeface="Arial" pitchFamily="34" charset="0"/>
              </a:rPr>
              <a:t>Committee</a:t>
            </a:r>
            <a:endParaRPr lang="tr-TR" sz="2600" b="1" dirty="0" smtClean="0">
              <a:latin typeface="Arial" pitchFamily="34" charset="0"/>
              <a:cs typeface="Arial" pitchFamily="34" charset="0"/>
            </a:endParaRPr>
          </a:p>
          <a:p>
            <a:pPr lvl="1" algn="just"/>
            <a:r>
              <a:rPr lang="tr-TR" sz="2400" dirty="0" err="1" smtClean="0">
                <a:latin typeface="Arial" pitchFamily="34" charset="0"/>
                <a:cs typeface="Arial" pitchFamily="34" charset="0"/>
              </a:rPr>
              <a:t>Bringing</a:t>
            </a:r>
            <a:r>
              <a:rPr lang="tr-TR" sz="2400" dirty="0" smtClean="0">
                <a:latin typeface="Arial" pitchFamily="34" charset="0"/>
                <a:cs typeface="Arial" pitchFamily="34" charset="0"/>
              </a:rPr>
              <a:t> </a:t>
            </a:r>
            <a:r>
              <a:rPr lang="tr-TR" sz="2400" dirty="0" err="1" smtClean="0">
                <a:latin typeface="Arial" pitchFamily="34" charset="0"/>
                <a:cs typeface="Arial" pitchFamily="34" charset="0"/>
              </a:rPr>
              <a:t>together</a:t>
            </a:r>
            <a:r>
              <a:rPr lang="tr-TR" sz="2400" dirty="0" smtClean="0">
                <a:latin typeface="Arial" pitchFamily="34" charset="0"/>
                <a:cs typeface="Arial" pitchFamily="34" charset="0"/>
              </a:rPr>
              <a:t> </a:t>
            </a:r>
            <a:r>
              <a:rPr lang="tr-TR" sz="2400" dirty="0" err="1" smtClean="0">
                <a:latin typeface="Arial" pitchFamily="34" charset="0"/>
                <a:cs typeface="Arial" pitchFamily="34" charset="0"/>
              </a:rPr>
              <a:t>more</a:t>
            </a:r>
            <a:r>
              <a:rPr lang="tr-TR" sz="2400" dirty="0" smtClean="0">
                <a:latin typeface="Arial" pitchFamily="34" charset="0"/>
                <a:cs typeface="Arial" pitchFamily="34" charset="0"/>
              </a:rPr>
              <a:t> </a:t>
            </a:r>
            <a:r>
              <a:rPr lang="tr-TR" sz="2400" dirty="0" err="1" smtClean="0">
                <a:latin typeface="Arial" pitchFamily="34" charset="0"/>
                <a:cs typeface="Arial" pitchFamily="34" charset="0"/>
              </a:rPr>
              <a:t>than</a:t>
            </a:r>
            <a:r>
              <a:rPr lang="tr-TR" sz="2400" dirty="0" smtClean="0">
                <a:latin typeface="Arial" pitchFamily="34" charset="0"/>
                <a:cs typeface="Arial" pitchFamily="34" charset="0"/>
              </a:rPr>
              <a:t> 20 </a:t>
            </a:r>
            <a:r>
              <a:rPr lang="tr-TR" sz="2400" dirty="0" err="1" smtClean="0">
                <a:latin typeface="Arial" pitchFamily="34" charset="0"/>
                <a:cs typeface="Arial" pitchFamily="34" charset="0"/>
              </a:rPr>
              <a:t>NGOs</a:t>
            </a:r>
            <a:r>
              <a:rPr lang="tr-TR" sz="2400" dirty="0" smtClean="0">
                <a:latin typeface="Arial" pitchFamily="34" charset="0"/>
                <a:cs typeface="Arial" pitchFamily="34" charset="0"/>
              </a:rPr>
              <a:t> </a:t>
            </a:r>
            <a:r>
              <a:rPr lang="tr-TR" sz="2400" dirty="0" err="1" smtClean="0">
                <a:latin typeface="Arial" pitchFamily="34" charset="0"/>
                <a:cs typeface="Arial" pitchFamily="34" charset="0"/>
              </a:rPr>
              <a:t>under</a:t>
            </a:r>
            <a:r>
              <a:rPr lang="tr-TR" sz="2400" dirty="0" smtClean="0">
                <a:latin typeface="Arial" pitchFamily="34" charset="0"/>
                <a:cs typeface="Arial" pitchFamily="34" charset="0"/>
              </a:rPr>
              <a:t> the motto </a:t>
            </a:r>
            <a:r>
              <a:rPr lang="tr-TR" sz="2400" i="1" dirty="0" smtClean="0">
                <a:latin typeface="Arial" pitchFamily="34" charset="0"/>
                <a:cs typeface="Arial" pitchFamily="34" charset="0"/>
              </a:rPr>
              <a:t>Turkey </a:t>
            </a:r>
            <a:r>
              <a:rPr lang="tr-TR" sz="2400" i="1" dirty="0" err="1" smtClean="0">
                <a:latin typeface="Arial" pitchFamily="34" charset="0"/>
                <a:cs typeface="Arial" pitchFamily="34" charset="0"/>
              </a:rPr>
              <a:t>Speaks</a:t>
            </a:r>
            <a:endParaRPr lang="tr-TR" sz="2400" dirty="0" smtClean="0">
              <a:latin typeface="Arial" pitchFamily="34" charset="0"/>
              <a:cs typeface="Arial" pitchFamily="34" charset="0"/>
            </a:endParaRPr>
          </a:p>
          <a:p>
            <a:r>
              <a:rPr lang="tr-TR" sz="2600" b="1" dirty="0" smtClean="0">
                <a:latin typeface="Arial" pitchFamily="34" charset="0"/>
                <a:cs typeface="Arial" pitchFamily="34" charset="0"/>
              </a:rPr>
              <a:t>A </a:t>
            </a:r>
            <a:r>
              <a:rPr lang="tr-TR" sz="2600" b="1" dirty="0" err="1" smtClean="0">
                <a:latin typeface="Arial" pitchFamily="34" charset="0"/>
                <a:cs typeface="Arial" pitchFamily="34" charset="0"/>
              </a:rPr>
              <a:t>daring</a:t>
            </a:r>
            <a:r>
              <a:rPr lang="tr-TR" sz="2600" b="1" dirty="0" smtClean="0">
                <a:latin typeface="Arial" pitchFamily="34" charset="0"/>
                <a:cs typeface="Arial" pitchFamily="34" charset="0"/>
              </a:rPr>
              <a:t> </a:t>
            </a:r>
            <a:r>
              <a:rPr lang="tr-TR" sz="2600" b="1" dirty="0" err="1" smtClean="0">
                <a:latin typeface="Arial" pitchFamily="34" charset="0"/>
                <a:cs typeface="Arial" pitchFamily="34" charset="0"/>
              </a:rPr>
              <a:t>objective</a:t>
            </a:r>
            <a:r>
              <a:rPr lang="tr-TR" sz="2600" b="1" dirty="0" smtClean="0">
                <a:latin typeface="Arial" pitchFamily="34" charset="0"/>
                <a:cs typeface="Arial" pitchFamily="34" charset="0"/>
              </a:rPr>
              <a:t>:</a:t>
            </a:r>
          </a:p>
          <a:p>
            <a:pPr lvl="1"/>
            <a:r>
              <a:rPr lang="tr-TR" sz="2400" dirty="0" err="1" smtClean="0">
                <a:latin typeface="Arial" pitchFamily="34" charset="0"/>
                <a:cs typeface="Arial" pitchFamily="34" charset="0"/>
              </a:rPr>
              <a:t>Organizing</a:t>
            </a:r>
            <a:r>
              <a:rPr lang="tr-TR" sz="2400" dirty="0" smtClean="0">
                <a:latin typeface="Arial" pitchFamily="34" charset="0"/>
                <a:cs typeface="Arial" pitchFamily="34" charset="0"/>
              </a:rPr>
              <a:t> </a:t>
            </a:r>
            <a:r>
              <a:rPr lang="tr-TR" sz="2400" i="1" dirty="0" err="1" smtClean="0">
                <a:latin typeface="Arial" pitchFamily="34" charset="0"/>
                <a:cs typeface="Arial" pitchFamily="34" charset="0"/>
              </a:rPr>
              <a:t>Citizen</a:t>
            </a:r>
            <a:r>
              <a:rPr lang="tr-TR" sz="2400" i="1" dirty="0" smtClean="0">
                <a:latin typeface="Arial" pitchFamily="34" charset="0"/>
                <a:cs typeface="Arial" pitchFamily="34" charset="0"/>
              </a:rPr>
              <a:t> </a:t>
            </a:r>
            <a:r>
              <a:rPr lang="tr-TR" sz="2400" i="1" dirty="0" err="1" smtClean="0">
                <a:latin typeface="Arial" pitchFamily="34" charset="0"/>
                <a:cs typeface="Arial" pitchFamily="34" charset="0"/>
              </a:rPr>
              <a:t>Assemblies</a:t>
            </a:r>
            <a:r>
              <a:rPr lang="tr-TR" sz="2400" i="1" dirty="0" smtClean="0">
                <a:latin typeface="Arial" pitchFamily="34" charset="0"/>
                <a:cs typeface="Arial" pitchFamily="34" charset="0"/>
              </a:rPr>
              <a:t> </a:t>
            </a:r>
            <a:r>
              <a:rPr lang="tr-TR" sz="2400" dirty="0" err="1" smtClean="0">
                <a:latin typeface="Arial" pitchFamily="34" charset="0"/>
                <a:cs typeface="Arial" pitchFamily="34" charset="0"/>
              </a:rPr>
              <a:t>under</a:t>
            </a:r>
            <a:r>
              <a:rPr lang="tr-TR" sz="2400" dirty="0" smtClean="0">
                <a:latin typeface="Arial" pitchFamily="34" charset="0"/>
                <a:cs typeface="Arial" pitchFamily="34" charset="0"/>
              </a:rPr>
              <a:t> </a:t>
            </a:r>
            <a:r>
              <a:rPr lang="tr-TR" sz="2400" dirty="0" err="1" smtClean="0">
                <a:latin typeface="Arial" pitchFamily="34" charset="0"/>
                <a:cs typeface="Arial" pitchFamily="34" charset="0"/>
              </a:rPr>
              <a:t>TEPAV’s</a:t>
            </a:r>
            <a:r>
              <a:rPr lang="tr-TR" sz="2400" dirty="0" smtClean="0">
                <a:latin typeface="Arial" pitchFamily="34" charset="0"/>
                <a:cs typeface="Arial" pitchFamily="34" charset="0"/>
              </a:rPr>
              <a:t> </a:t>
            </a:r>
            <a:r>
              <a:rPr lang="tr-TR" sz="2400" dirty="0" err="1" smtClean="0">
                <a:latin typeface="Arial" pitchFamily="34" charset="0"/>
                <a:cs typeface="Arial" pitchFamily="34" charset="0"/>
              </a:rPr>
              <a:t>secretariat</a:t>
            </a:r>
            <a:endParaRPr lang="tr-TR" sz="2400" dirty="0" smtClean="0">
              <a:latin typeface="Arial" pitchFamily="34" charset="0"/>
              <a:cs typeface="Arial" pitchFamily="34" charset="0"/>
            </a:endParaRPr>
          </a:p>
          <a:p>
            <a:pPr lvl="1"/>
            <a:r>
              <a:rPr lang="tr-TR" sz="2400" dirty="0" err="1" smtClean="0">
                <a:latin typeface="Arial" pitchFamily="34" charset="0"/>
                <a:cs typeface="Arial" pitchFamily="34" charset="0"/>
              </a:rPr>
              <a:t>Demonstrating</a:t>
            </a:r>
            <a:r>
              <a:rPr lang="tr-TR" sz="2400" i="1" dirty="0" smtClean="0">
                <a:latin typeface="Arial" pitchFamily="34" charset="0"/>
                <a:cs typeface="Arial" pitchFamily="34" charset="0"/>
              </a:rPr>
              <a:t> </a:t>
            </a:r>
            <a:r>
              <a:rPr lang="tr-TR" sz="2400" dirty="0" err="1" smtClean="0">
                <a:latin typeface="Arial" pitchFamily="34" charset="0"/>
                <a:cs typeface="Arial" pitchFamily="34" charset="0"/>
              </a:rPr>
              <a:t>how</a:t>
            </a:r>
            <a:r>
              <a:rPr lang="tr-TR" sz="2400" dirty="0" smtClean="0">
                <a:latin typeface="Arial" pitchFamily="34" charset="0"/>
                <a:cs typeface="Arial" pitchFamily="34" charset="0"/>
              </a:rPr>
              <a:t> a </a:t>
            </a:r>
            <a:r>
              <a:rPr lang="tr-TR" sz="2400" dirty="0" err="1" smtClean="0">
                <a:latin typeface="Arial" pitchFamily="34" charset="0"/>
                <a:cs typeface="Arial" pitchFamily="34" charset="0"/>
              </a:rPr>
              <a:t>culture</a:t>
            </a:r>
            <a:r>
              <a:rPr lang="tr-TR" sz="2400" dirty="0" smtClean="0">
                <a:latin typeface="Arial" pitchFamily="34" charset="0"/>
                <a:cs typeface="Arial" pitchFamily="34" charset="0"/>
              </a:rPr>
              <a:t> of </a:t>
            </a:r>
            <a:r>
              <a:rPr lang="tr-TR" sz="2400" dirty="0" err="1" smtClean="0">
                <a:latin typeface="Arial" pitchFamily="34" charset="0"/>
                <a:cs typeface="Arial" pitchFamily="34" charset="0"/>
              </a:rPr>
              <a:t>consensual</a:t>
            </a:r>
            <a:r>
              <a:rPr lang="tr-TR" sz="2400" dirty="0" smtClean="0">
                <a:latin typeface="Arial" pitchFamily="34" charset="0"/>
                <a:cs typeface="Arial" pitchFamily="34" charset="0"/>
              </a:rPr>
              <a:t> </a:t>
            </a:r>
            <a:r>
              <a:rPr lang="tr-TR" sz="2400" dirty="0" err="1" smtClean="0">
                <a:latin typeface="Arial" pitchFamily="34" charset="0"/>
                <a:cs typeface="Arial" pitchFamily="34" charset="0"/>
              </a:rPr>
              <a:t>dialogue</a:t>
            </a:r>
            <a:r>
              <a:rPr lang="tr-TR" sz="2400" dirty="0" smtClean="0">
                <a:latin typeface="Arial" pitchFamily="34" charset="0"/>
                <a:cs typeface="Arial" pitchFamily="34" charset="0"/>
              </a:rPr>
              <a:t> can </a:t>
            </a:r>
            <a:r>
              <a:rPr lang="tr-TR" sz="2400" dirty="0" err="1" smtClean="0">
                <a:latin typeface="Arial" pitchFamily="34" charset="0"/>
                <a:cs typeface="Arial" pitchFamily="34" charset="0"/>
              </a:rPr>
              <a:t>deal</a:t>
            </a:r>
            <a:r>
              <a:rPr lang="tr-TR" sz="2400" dirty="0" smtClean="0">
                <a:latin typeface="Arial" pitchFamily="34" charset="0"/>
                <a:cs typeface="Arial" pitchFamily="34" charset="0"/>
              </a:rPr>
              <a:t> </a:t>
            </a:r>
            <a:r>
              <a:rPr lang="tr-TR" sz="2400" dirty="0" err="1" smtClean="0">
                <a:latin typeface="Arial" pitchFamily="34" charset="0"/>
                <a:cs typeface="Arial" pitchFamily="34" charset="0"/>
              </a:rPr>
              <a:t>with</a:t>
            </a:r>
            <a:r>
              <a:rPr lang="tr-TR" sz="2400" dirty="0" smtClean="0">
                <a:latin typeface="Arial" pitchFamily="34" charset="0"/>
                <a:cs typeface="Arial" pitchFamily="34" charset="0"/>
              </a:rPr>
              <a:t> </a:t>
            </a:r>
            <a:r>
              <a:rPr lang="tr-TR" sz="2400" dirty="0" err="1" smtClean="0">
                <a:latin typeface="Arial" pitchFamily="34" charset="0"/>
                <a:cs typeface="Arial" pitchFamily="34" charset="0"/>
              </a:rPr>
              <a:t>contentious</a:t>
            </a:r>
            <a:r>
              <a:rPr lang="tr-TR" sz="2400" dirty="0" smtClean="0">
                <a:latin typeface="Arial" pitchFamily="34" charset="0"/>
                <a:cs typeface="Arial" pitchFamily="34" charset="0"/>
              </a:rPr>
              <a:t> </a:t>
            </a:r>
            <a:r>
              <a:rPr lang="tr-TR" sz="2400" dirty="0" err="1" smtClean="0">
                <a:latin typeface="Arial" pitchFamily="34" charset="0"/>
                <a:cs typeface="Arial" pitchFamily="34" charset="0"/>
              </a:rPr>
              <a:t>issues</a:t>
            </a:r>
            <a:endParaRPr lang="tr-TR" sz="2400" dirty="0" smtClean="0">
              <a:latin typeface="Arial" pitchFamily="34" charset="0"/>
              <a:cs typeface="Arial" pitchFamily="34" charset="0"/>
            </a:endParaRPr>
          </a:p>
          <a:p>
            <a:pPr lvl="1"/>
            <a:r>
              <a:rPr lang="tr-TR" sz="2400" dirty="0" err="1" smtClean="0">
                <a:latin typeface="Arial" pitchFamily="34" charset="0"/>
                <a:cs typeface="Arial" pitchFamily="34" charset="0"/>
              </a:rPr>
              <a:t>Taking</a:t>
            </a:r>
            <a:r>
              <a:rPr lang="tr-TR" sz="2400" dirty="0" smtClean="0">
                <a:latin typeface="Arial" pitchFamily="34" charset="0"/>
                <a:cs typeface="Arial" pitchFamily="34" charset="0"/>
              </a:rPr>
              <a:t> the </a:t>
            </a:r>
            <a:r>
              <a:rPr lang="tr-TR" sz="2400" dirty="0" err="1" smtClean="0">
                <a:latin typeface="Arial" pitchFamily="34" charset="0"/>
                <a:cs typeface="Arial" pitchFamily="34" charset="0"/>
              </a:rPr>
              <a:t>constitutional</a:t>
            </a:r>
            <a:r>
              <a:rPr lang="tr-TR" sz="2400" dirty="0" smtClean="0">
                <a:latin typeface="Arial" pitchFamily="34" charset="0"/>
                <a:cs typeface="Arial" pitchFamily="34" charset="0"/>
              </a:rPr>
              <a:t> </a:t>
            </a:r>
            <a:r>
              <a:rPr lang="tr-TR" sz="2400" dirty="0" err="1" smtClean="0">
                <a:latin typeface="Arial" pitchFamily="34" charset="0"/>
                <a:cs typeface="Arial" pitchFamily="34" charset="0"/>
              </a:rPr>
              <a:t>debate</a:t>
            </a:r>
            <a:r>
              <a:rPr lang="tr-TR" sz="2400" dirty="0" smtClean="0">
                <a:latin typeface="Arial" pitchFamily="34" charset="0"/>
                <a:cs typeface="Arial" pitchFamily="34" charset="0"/>
              </a:rPr>
              <a:t> </a:t>
            </a:r>
            <a:r>
              <a:rPr lang="tr-TR" sz="2400" dirty="0" err="1" smtClean="0">
                <a:latin typeface="Arial" pitchFamily="34" charset="0"/>
                <a:cs typeface="Arial" pitchFamily="34" charset="0"/>
              </a:rPr>
              <a:t>one</a:t>
            </a:r>
            <a:r>
              <a:rPr lang="tr-TR" sz="2400" dirty="0" smtClean="0">
                <a:latin typeface="Arial" pitchFamily="34" charset="0"/>
                <a:cs typeface="Arial" pitchFamily="34" charset="0"/>
              </a:rPr>
              <a:t> step </a:t>
            </a:r>
            <a:r>
              <a:rPr lang="tr-TR" sz="2400" dirty="0" err="1" smtClean="0">
                <a:latin typeface="Arial" pitchFamily="34" charset="0"/>
                <a:cs typeface="Arial" pitchFamily="34" charset="0"/>
              </a:rPr>
              <a:t>further</a:t>
            </a:r>
            <a:r>
              <a:rPr lang="tr-TR" sz="2400" dirty="0" smtClean="0">
                <a:latin typeface="Arial" pitchFamily="34" charset="0"/>
                <a:cs typeface="Arial" pitchFamily="34" charset="0"/>
              </a:rPr>
              <a:t>:</a:t>
            </a:r>
          </a:p>
          <a:p>
            <a:pPr lvl="2"/>
            <a:r>
              <a:rPr lang="tr-TR" sz="1900" dirty="0" err="1" smtClean="0">
                <a:latin typeface="Arial" pitchFamily="34" charset="0"/>
                <a:cs typeface="Arial" pitchFamily="34" charset="0"/>
              </a:rPr>
              <a:t>From</a:t>
            </a:r>
            <a:r>
              <a:rPr lang="tr-TR" sz="1900" dirty="0" smtClean="0">
                <a:latin typeface="Arial" pitchFamily="34" charset="0"/>
                <a:cs typeface="Arial" pitchFamily="34" charset="0"/>
              </a:rPr>
              <a:t> </a:t>
            </a:r>
            <a:r>
              <a:rPr lang="tr-TR" sz="1900" dirty="0" err="1" smtClean="0">
                <a:latin typeface="Arial" pitchFamily="34" charset="0"/>
                <a:cs typeface="Arial" pitchFamily="34" charset="0"/>
              </a:rPr>
              <a:t>constitutional</a:t>
            </a:r>
            <a:r>
              <a:rPr lang="tr-TR" sz="1900" dirty="0" smtClean="0">
                <a:latin typeface="Arial" pitchFamily="34" charset="0"/>
                <a:cs typeface="Arial" pitchFamily="34" charset="0"/>
              </a:rPr>
              <a:t> </a:t>
            </a:r>
            <a:r>
              <a:rPr lang="tr-TR" sz="1900" dirty="0" err="1" smtClean="0">
                <a:latin typeface="Arial" pitchFamily="34" charset="0"/>
                <a:cs typeface="Arial" pitchFamily="34" charset="0"/>
              </a:rPr>
              <a:t>principles</a:t>
            </a:r>
            <a:r>
              <a:rPr lang="tr-TR" sz="1900" dirty="0" smtClean="0">
                <a:latin typeface="Arial" pitchFamily="34" charset="0"/>
                <a:cs typeface="Arial" pitchFamily="34" charset="0"/>
              </a:rPr>
              <a:t> </a:t>
            </a:r>
            <a:r>
              <a:rPr lang="tr-TR" sz="1900" dirty="0" err="1" smtClean="0">
                <a:latin typeface="Arial" pitchFamily="34" charset="0"/>
                <a:cs typeface="Arial" pitchFamily="34" charset="0"/>
              </a:rPr>
              <a:t>to</a:t>
            </a:r>
            <a:r>
              <a:rPr lang="tr-TR" sz="1900" dirty="0" smtClean="0">
                <a:latin typeface="Arial" pitchFamily="34" charset="0"/>
                <a:cs typeface="Arial" pitchFamily="34" charset="0"/>
              </a:rPr>
              <a:t> </a:t>
            </a:r>
            <a:r>
              <a:rPr lang="tr-TR" sz="1900" dirty="0" err="1" smtClean="0">
                <a:latin typeface="Arial" pitchFamily="34" charset="0"/>
                <a:cs typeface="Arial" pitchFamily="34" charset="0"/>
              </a:rPr>
              <a:t>concrete</a:t>
            </a:r>
            <a:r>
              <a:rPr lang="tr-TR" sz="1900" dirty="0" smtClean="0">
                <a:latin typeface="Arial" pitchFamily="34" charset="0"/>
                <a:cs typeface="Arial" pitchFamily="34" charset="0"/>
              </a:rPr>
              <a:t> </a:t>
            </a:r>
            <a:r>
              <a:rPr lang="tr-TR" sz="1900" dirty="0" err="1" smtClean="0">
                <a:latin typeface="Arial" pitchFamily="34" charset="0"/>
                <a:cs typeface="Arial" pitchFamily="34" charset="0"/>
              </a:rPr>
              <a:t>constitutional</a:t>
            </a:r>
            <a:r>
              <a:rPr lang="tr-TR" sz="1900" dirty="0" smtClean="0">
                <a:latin typeface="Arial" pitchFamily="34" charset="0"/>
                <a:cs typeface="Arial" pitchFamily="34" charset="0"/>
              </a:rPr>
              <a:t> </a:t>
            </a:r>
            <a:r>
              <a:rPr lang="tr-TR" sz="1900" dirty="0" err="1" smtClean="0">
                <a:latin typeface="Arial" pitchFamily="34" charset="0"/>
                <a:cs typeface="Arial" pitchFamily="34" charset="0"/>
              </a:rPr>
              <a:t>expectations</a:t>
            </a:r>
            <a:endParaRPr lang="tr-TR" sz="1900" b="1" dirty="0" smtClean="0">
              <a:latin typeface="Arial" pitchFamily="34" charset="0"/>
              <a:cs typeface="Arial" pitchFamily="34" charset="0"/>
            </a:endParaRPr>
          </a:p>
          <a:p>
            <a:r>
              <a:rPr lang="tr-TR" sz="2600" b="1" dirty="0" err="1" smtClean="0">
                <a:latin typeface="Arial" pitchFamily="34" charset="0"/>
                <a:cs typeface="Arial" pitchFamily="34" charset="0"/>
              </a:rPr>
              <a:t>Constitutional</a:t>
            </a:r>
            <a:r>
              <a:rPr lang="tr-TR" sz="2600" b="1" dirty="0" smtClean="0">
                <a:latin typeface="Arial" pitchFamily="34" charset="0"/>
                <a:cs typeface="Arial" pitchFamily="34" charset="0"/>
              </a:rPr>
              <a:t> </a:t>
            </a:r>
            <a:r>
              <a:rPr lang="tr-TR" sz="2600" b="1" dirty="0" err="1" smtClean="0">
                <a:latin typeface="Arial" pitchFamily="34" charset="0"/>
                <a:cs typeface="Arial" pitchFamily="34" charset="0"/>
              </a:rPr>
              <a:t>Conciliation</a:t>
            </a:r>
            <a:r>
              <a:rPr lang="tr-TR" sz="2600" b="1" dirty="0" smtClean="0">
                <a:latin typeface="Arial" pitchFamily="34" charset="0"/>
                <a:cs typeface="Arial" pitchFamily="34" charset="0"/>
              </a:rPr>
              <a:t> </a:t>
            </a:r>
            <a:r>
              <a:rPr lang="tr-TR" sz="2600" b="1" dirty="0" err="1" smtClean="0">
                <a:latin typeface="Arial" pitchFamily="34" charset="0"/>
                <a:cs typeface="Arial" pitchFamily="34" charset="0"/>
              </a:rPr>
              <a:t>Commission</a:t>
            </a:r>
            <a:r>
              <a:rPr lang="tr-TR" sz="2600" b="1" dirty="0" smtClean="0">
                <a:latin typeface="Arial" pitchFamily="34" charset="0"/>
                <a:cs typeface="Arial" pitchFamily="34" charset="0"/>
              </a:rPr>
              <a:t> of the </a:t>
            </a:r>
            <a:r>
              <a:rPr lang="tr-TR" sz="2600" b="1" dirty="0" err="1" smtClean="0">
                <a:latin typeface="Arial" pitchFamily="34" charset="0"/>
                <a:cs typeface="Arial" pitchFamily="34" charset="0"/>
              </a:rPr>
              <a:t>Turkish</a:t>
            </a:r>
            <a:r>
              <a:rPr lang="tr-TR" sz="2600" b="1" dirty="0" smtClean="0">
                <a:latin typeface="Arial" pitchFamily="34" charset="0"/>
                <a:cs typeface="Arial" pitchFamily="34" charset="0"/>
              </a:rPr>
              <a:t> Grand </a:t>
            </a:r>
            <a:r>
              <a:rPr lang="tr-TR" sz="2600" b="1" dirty="0" err="1" smtClean="0">
                <a:latin typeface="Arial" pitchFamily="34" charset="0"/>
                <a:cs typeface="Arial" pitchFamily="34" charset="0"/>
              </a:rPr>
              <a:t>National</a:t>
            </a:r>
            <a:r>
              <a:rPr lang="tr-TR" sz="2600" b="1" dirty="0" smtClean="0">
                <a:latin typeface="Arial" pitchFamily="34" charset="0"/>
                <a:cs typeface="Arial" pitchFamily="34" charset="0"/>
              </a:rPr>
              <a:t> </a:t>
            </a:r>
            <a:r>
              <a:rPr lang="tr-TR" sz="2600" b="1" dirty="0" err="1" smtClean="0">
                <a:latin typeface="Arial" pitchFamily="34" charset="0"/>
                <a:cs typeface="Arial" pitchFamily="34" charset="0"/>
              </a:rPr>
              <a:t>Assembly</a:t>
            </a:r>
            <a:r>
              <a:rPr lang="tr-TR" sz="2600" b="1" dirty="0" smtClean="0">
                <a:latin typeface="Arial" pitchFamily="34" charset="0"/>
                <a:cs typeface="Arial" pitchFamily="34" charset="0"/>
              </a:rPr>
              <a:t> (TGNA) </a:t>
            </a:r>
            <a:r>
              <a:rPr lang="tr-TR" sz="2600" b="1" dirty="0" err="1" smtClean="0">
                <a:latin typeface="Arial" pitchFamily="34" charset="0"/>
                <a:cs typeface="Arial" pitchFamily="34" charset="0"/>
              </a:rPr>
              <a:t>supported</a:t>
            </a:r>
            <a:r>
              <a:rPr lang="tr-TR" sz="2600" b="1" dirty="0" smtClean="0">
                <a:latin typeface="Arial" pitchFamily="34" charset="0"/>
                <a:cs typeface="Arial" pitchFamily="34" charset="0"/>
              </a:rPr>
              <a:t> the process.</a:t>
            </a:r>
          </a:p>
          <a:p>
            <a:pPr lvl="1"/>
            <a:r>
              <a:rPr lang="tr-TR" sz="2400" dirty="0" err="1" smtClean="0">
                <a:latin typeface="Arial" pitchFamily="34" charset="0"/>
                <a:cs typeface="Arial" pitchFamily="34" charset="0"/>
              </a:rPr>
              <a:t>Speaker</a:t>
            </a:r>
            <a:r>
              <a:rPr lang="tr-TR" sz="2400" dirty="0" smtClean="0">
                <a:latin typeface="Arial" pitchFamily="34" charset="0"/>
                <a:cs typeface="Arial" pitchFamily="34" charset="0"/>
              </a:rPr>
              <a:t> of </a:t>
            </a:r>
            <a:r>
              <a:rPr lang="tr-TR" sz="2400" dirty="0" err="1" smtClean="0">
                <a:latin typeface="Arial" pitchFamily="34" charset="0"/>
                <a:cs typeface="Arial" pitchFamily="34" charset="0"/>
              </a:rPr>
              <a:t>Parliament</a:t>
            </a:r>
            <a:r>
              <a:rPr lang="tr-TR" sz="2400" dirty="0" smtClean="0">
                <a:latin typeface="Arial" pitchFamily="34" charset="0"/>
                <a:cs typeface="Arial" pitchFamily="34" charset="0"/>
              </a:rPr>
              <a:t> </a:t>
            </a:r>
            <a:r>
              <a:rPr lang="tr-TR" sz="2400" dirty="0" err="1" smtClean="0">
                <a:latin typeface="Arial" pitchFamily="34" charset="0"/>
                <a:cs typeface="Arial" pitchFamily="34" charset="0"/>
              </a:rPr>
              <a:t>and</a:t>
            </a:r>
            <a:r>
              <a:rPr lang="tr-TR" sz="2400" dirty="0" smtClean="0">
                <a:latin typeface="Arial" pitchFamily="34" charset="0"/>
                <a:cs typeface="Arial" pitchFamily="34" charset="0"/>
              </a:rPr>
              <a:t> </a:t>
            </a:r>
            <a:r>
              <a:rPr lang="tr-TR" sz="2400" dirty="0" err="1" smtClean="0">
                <a:latin typeface="Arial" pitchFamily="34" charset="0"/>
                <a:cs typeface="Arial" pitchFamily="34" charset="0"/>
              </a:rPr>
              <a:t>commission</a:t>
            </a:r>
            <a:r>
              <a:rPr lang="tr-TR" sz="2400" dirty="0" smtClean="0">
                <a:latin typeface="Arial" pitchFamily="34" charset="0"/>
                <a:cs typeface="Arial" pitchFamily="34" charset="0"/>
              </a:rPr>
              <a:t> </a:t>
            </a:r>
            <a:r>
              <a:rPr lang="tr-TR" sz="2400" dirty="0" err="1" smtClean="0">
                <a:latin typeface="Arial" pitchFamily="34" charset="0"/>
                <a:cs typeface="Arial" pitchFamily="34" charset="0"/>
              </a:rPr>
              <a:t>members</a:t>
            </a:r>
            <a:r>
              <a:rPr lang="tr-TR" sz="2400" dirty="0" smtClean="0">
                <a:latin typeface="Arial" pitchFamily="34" charset="0"/>
                <a:cs typeface="Arial" pitchFamily="34" charset="0"/>
              </a:rPr>
              <a:t> </a:t>
            </a:r>
            <a:r>
              <a:rPr lang="tr-TR" sz="2400" dirty="0" err="1" smtClean="0">
                <a:latin typeface="Arial" pitchFamily="34" charset="0"/>
                <a:cs typeface="Arial" pitchFamily="34" charset="0"/>
              </a:rPr>
              <a:t>from</a:t>
            </a:r>
            <a:r>
              <a:rPr lang="tr-TR" sz="2400" dirty="0" smtClean="0">
                <a:latin typeface="Arial" pitchFamily="34" charset="0"/>
                <a:cs typeface="Arial" pitchFamily="34" charset="0"/>
              </a:rPr>
              <a:t> </a:t>
            </a:r>
            <a:r>
              <a:rPr lang="tr-TR" sz="2400" dirty="0" err="1" smtClean="0">
                <a:latin typeface="Arial" pitchFamily="34" charset="0"/>
                <a:cs typeface="Arial" pitchFamily="34" charset="0"/>
              </a:rPr>
              <a:t>each</a:t>
            </a:r>
            <a:r>
              <a:rPr lang="tr-TR" sz="2400" dirty="0" smtClean="0">
                <a:latin typeface="Arial" pitchFamily="34" charset="0"/>
                <a:cs typeface="Arial" pitchFamily="34" charset="0"/>
              </a:rPr>
              <a:t> </a:t>
            </a:r>
            <a:r>
              <a:rPr lang="tr-TR" sz="2400" dirty="0" err="1" smtClean="0">
                <a:latin typeface="Arial" pitchFamily="34" charset="0"/>
                <a:cs typeface="Arial" pitchFamily="34" charset="0"/>
              </a:rPr>
              <a:t>political</a:t>
            </a:r>
            <a:r>
              <a:rPr lang="tr-TR" sz="2400" dirty="0" smtClean="0">
                <a:latin typeface="Arial" pitchFamily="34" charset="0"/>
                <a:cs typeface="Arial" pitchFamily="34" charset="0"/>
              </a:rPr>
              <a:t> </a:t>
            </a:r>
            <a:r>
              <a:rPr lang="tr-TR" sz="2400" dirty="0" err="1" smtClean="0">
                <a:latin typeface="Arial" pitchFamily="34" charset="0"/>
                <a:cs typeface="Arial" pitchFamily="34" charset="0"/>
              </a:rPr>
              <a:t>party</a:t>
            </a:r>
            <a:r>
              <a:rPr lang="tr-TR" sz="2400" dirty="0" smtClean="0">
                <a:latin typeface="Arial" pitchFamily="34" charset="0"/>
                <a:cs typeface="Arial" pitchFamily="34" charset="0"/>
              </a:rPr>
              <a:t> </a:t>
            </a:r>
            <a:r>
              <a:rPr lang="tr-TR" sz="2400" dirty="0" err="1" smtClean="0">
                <a:latin typeface="Arial" pitchFamily="34" charset="0"/>
                <a:cs typeface="Arial" pitchFamily="34" charset="0"/>
              </a:rPr>
              <a:t>attended</a:t>
            </a:r>
            <a:r>
              <a:rPr lang="tr-TR" sz="2400" dirty="0" smtClean="0">
                <a:latin typeface="Arial" pitchFamily="34" charset="0"/>
                <a:cs typeface="Arial" pitchFamily="34" charset="0"/>
              </a:rPr>
              <a:t> </a:t>
            </a:r>
            <a:r>
              <a:rPr lang="tr-TR" sz="2400" dirty="0" err="1" smtClean="0">
                <a:latin typeface="Arial" pitchFamily="34" charset="0"/>
                <a:cs typeface="Arial" pitchFamily="34" charset="0"/>
              </a:rPr>
              <a:t>every</a:t>
            </a:r>
            <a:r>
              <a:rPr lang="tr-TR" sz="2400" dirty="0" smtClean="0">
                <a:latin typeface="Arial" pitchFamily="34" charset="0"/>
                <a:cs typeface="Arial" pitchFamily="34" charset="0"/>
              </a:rPr>
              <a:t> </a:t>
            </a:r>
            <a:r>
              <a:rPr lang="tr-TR" sz="2400" dirty="0" err="1" smtClean="0">
                <a:latin typeface="Arial" pitchFamily="34" charset="0"/>
                <a:cs typeface="Arial" pitchFamily="34" charset="0"/>
              </a:rPr>
              <a:t>single</a:t>
            </a:r>
            <a:r>
              <a:rPr lang="tr-TR" sz="2400" dirty="0" smtClean="0">
                <a:latin typeface="Arial" pitchFamily="34" charset="0"/>
                <a:cs typeface="Arial" pitchFamily="34" charset="0"/>
              </a:rPr>
              <a:t> </a:t>
            </a:r>
            <a:r>
              <a:rPr lang="tr-TR" sz="2400" i="1" dirty="0" err="1" smtClean="0">
                <a:latin typeface="Arial" pitchFamily="34" charset="0"/>
                <a:cs typeface="Arial" pitchFamily="34" charset="0"/>
              </a:rPr>
              <a:t>Citizen</a:t>
            </a:r>
            <a:r>
              <a:rPr lang="tr-TR" sz="2400" i="1" dirty="0" smtClean="0">
                <a:latin typeface="Arial" pitchFamily="34" charset="0"/>
                <a:cs typeface="Arial" pitchFamily="34" charset="0"/>
              </a:rPr>
              <a:t> </a:t>
            </a:r>
            <a:r>
              <a:rPr lang="tr-TR" sz="2400" i="1" dirty="0" err="1" smtClean="0">
                <a:latin typeface="Arial" pitchFamily="34" charset="0"/>
                <a:cs typeface="Arial" pitchFamily="34" charset="0"/>
              </a:rPr>
              <a:t>Assembly</a:t>
            </a:r>
            <a:r>
              <a:rPr lang="tr-TR" sz="2400" i="1" dirty="0" smtClean="0">
                <a:latin typeface="Arial" pitchFamily="34" charset="0"/>
                <a:cs typeface="Arial" pitchFamily="34" charset="0"/>
              </a:rPr>
              <a:t>.</a:t>
            </a:r>
            <a:endParaRPr lang="tr-TR" sz="2400" i="1" dirty="0">
              <a:latin typeface="Arial" pitchFamily="34" charset="0"/>
              <a:cs typeface="Arial" pitchFamily="34" charset="0"/>
            </a:endParaRPr>
          </a:p>
        </p:txBody>
      </p:sp>
      <p:sp>
        <p:nvSpPr>
          <p:cNvPr id="5" name="Title 1"/>
          <p:cNvSpPr txBox="1">
            <a:spLocks/>
          </p:cNvSpPr>
          <p:nvPr/>
        </p:nvSpPr>
        <p:spPr bwMode="auto">
          <a:xfrm>
            <a:off x="366682" y="76200"/>
            <a:ext cx="8643998"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tr-TR" sz="3600" b="1" i="0" u="none" strike="noStrike" kern="0" cap="none" spc="0" normalizeH="0" baseline="0" noProof="0" err="1" smtClean="0">
                <a:ln>
                  <a:noFill/>
                </a:ln>
                <a:solidFill>
                  <a:srgbClr val="1F318D"/>
                </a:solidFill>
                <a:effectLst/>
                <a:uLnTx/>
                <a:uFillTx/>
                <a:latin typeface="Arial" pitchFamily="34" charset="0"/>
                <a:cs typeface="Arial" pitchFamily="34" charset="0"/>
              </a:rPr>
              <a:t>Constitution</a:t>
            </a:r>
            <a:r>
              <a:rPr kumimoji="0" lang="tr-TR" sz="3600" b="1" i="0" u="none" strike="noStrike" kern="0" cap="none" spc="0" normalizeH="0" baseline="0" noProof="0" smtClean="0">
                <a:ln>
                  <a:noFill/>
                </a:ln>
                <a:solidFill>
                  <a:srgbClr val="1F318D"/>
                </a:solidFill>
                <a:effectLst/>
                <a:uLnTx/>
                <a:uFillTx/>
                <a:latin typeface="Arial" pitchFamily="34" charset="0"/>
                <a:cs typeface="Arial" pitchFamily="34" charset="0"/>
              </a:rPr>
              <a:t> Platform (CP)</a:t>
            </a:r>
          </a:p>
          <a:p>
            <a:pPr marL="0" marR="0" lvl="0" indent="0" algn="ctr" defTabSz="914400" rtl="0" eaLnBrk="1" fontAlgn="base" latinLnBrk="0" hangingPunct="1">
              <a:lnSpc>
                <a:spcPct val="100000"/>
              </a:lnSpc>
              <a:spcBef>
                <a:spcPct val="0"/>
              </a:spcBef>
              <a:spcAft>
                <a:spcPct val="0"/>
              </a:spcAft>
              <a:buClrTx/>
              <a:buSzTx/>
              <a:buFontTx/>
              <a:buNone/>
              <a:tabLst/>
              <a:defRPr/>
            </a:pPr>
            <a:r>
              <a:rPr lang="tr-TR" sz="2800" b="1" i="1" kern="0" smtClean="0">
                <a:solidFill>
                  <a:srgbClr val="1F318D"/>
                </a:solidFill>
                <a:latin typeface="Arial" pitchFamily="34" charset="0"/>
                <a:cs typeface="Arial" pitchFamily="34" charset="0"/>
              </a:rPr>
              <a:t>Turkey Speaks</a:t>
            </a:r>
            <a:endParaRPr kumimoji="0" lang="tr-TR" sz="2800" b="1" i="1" u="none" strike="noStrike" kern="0" cap="none" spc="0" normalizeH="0" baseline="0" noProof="0" dirty="0" smtClean="0">
              <a:ln>
                <a:noFill/>
              </a:ln>
              <a:solidFill>
                <a:srgbClr val="1F318D"/>
              </a:solidFill>
              <a:effectLst/>
              <a:uLnTx/>
              <a:uFillTx/>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a:bodyPr>
          <a:lstStyle/>
          <a:p>
            <a:pPr algn="ctr">
              <a:buNone/>
            </a:pPr>
            <a:endParaRPr lang="tr-TR" sz="4800" b="1" dirty="0" smtClean="0"/>
          </a:p>
          <a:p>
            <a:pPr algn="ctr">
              <a:buNone/>
            </a:pPr>
            <a:endParaRPr lang="tr-TR" sz="4800" b="1" dirty="0" smtClean="0"/>
          </a:p>
          <a:p>
            <a:pPr algn="ctr">
              <a:buNone/>
            </a:pPr>
            <a:r>
              <a:rPr lang="tr-TR" sz="4800" b="1" dirty="0" smtClean="0"/>
              <a:t>The process of </a:t>
            </a:r>
            <a:r>
              <a:rPr lang="tr-TR" sz="4800" b="1" dirty="0" err="1" smtClean="0"/>
              <a:t>organization</a:t>
            </a:r>
            <a:endParaRPr lang="tr-TR" sz="4800" b="1"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838200"/>
            <a:ext cx="8382000" cy="914400"/>
          </a:xfrm>
        </p:spPr>
        <p:txBody>
          <a:bodyPr>
            <a:normAutofit/>
          </a:bodyPr>
          <a:lstStyle/>
          <a:p>
            <a:pPr algn="ctr">
              <a:buNone/>
            </a:pPr>
            <a:r>
              <a:rPr lang="tr-TR" sz="2400" smtClean="0">
                <a:latin typeface="Arial" pitchFamily="34" charset="0"/>
                <a:cs typeface="Arial" pitchFamily="34" charset="0"/>
              </a:rPr>
              <a:t> 2 ways of asking the people to become </a:t>
            </a:r>
          </a:p>
          <a:p>
            <a:pPr algn="ctr">
              <a:buNone/>
            </a:pPr>
            <a:r>
              <a:rPr lang="tr-TR" sz="2400" b="1" smtClean="0">
                <a:latin typeface="Arial" pitchFamily="34" charset="0"/>
                <a:cs typeface="Arial" pitchFamily="34" charset="0"/>
              </a:rPr>
              <a:t>“</a:t>
            </a:r>
            <a:r>
              <a:rPr lang="tr-TR" sz="2400" b="1" smtClean="0">
                <a:solidFill>
                  <a:srgbClr val="C00000"/>
                </a:solidFill>
                <a:latin typeface="Arial" pitchFamily="34" charset="0"/>
                <a:cs typeface="Arial" pitchFamily="34" charset="0"/>
              </a:rPr>
              <a:t>Constitution Volunteers</a:t>
            </a:r>
            <a:r>
              <a:rPr lang="tr-TR" sz="2400" b="1" smtClean="0">
                <a:latin typeface="Arial" pitchFamily="34" charset="0"/>
                <a:cs typeface="Arial" pitchFamily="34" charset="0"/>
              </a:rPr>
              <a:t>”</a:t>
            </a:r>
            <a:endParaRPr lang="tr-TR" sz="2400" b="1" dirty="0" smtClean="0">
              <a:latin typeface="Arial" pitchFamily="34" charset="0"/>
              <a:cs typeface="Arial" pitchFamily="34" charset="0"/>
            </a:endParaRPr>
          </a:p>
        </p:txBody>
      </p:sp>
      <p:sp>
        <p:nvSpPr>
          <p:cNvPr id="8" name="1 Başlık"/>
          <p:cNvSpPr txBox="1">
            <a:spLocks/>
          </p:cNvSpPr>
          <p:nvPr/>
        </p:nvSpPr>
        <p:spPr>
          <a:xfrm>
            <a:off x="1524000" y="0"/>
            <a:ext cx="6400800" cy="1143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tr-TR" sz="3600" b="1" i="0" u="none" strike="noStrike" kern="1200" cap="none" spc="0" normalizeH="0" baseline="0" noProof="0" smtClean="0">
                <a:ln>
                  <a:noFill/>
                </a:ln>
                <a:solidFill>
                  <a:schemeClr val="tx2"/>
                </a:solidFill>
                <a:effectLst/>
                <a:uLnTx/>
                <a:uFillTx/>
                <a:latin typeface="Arial" pitchFamily="34" charset="0"/>
                <a:ea typeface="+mj-ea"/>
                <a:cs typeface="Arial" pitchFamily="34" charset="0"/>
              </a:rPr>
              <a:t>Reaching out to the people</a:t>
            </a:r>
            <a:endParaRPr kumimoji="0" lang="tr-TR" sz="3600" b="1" i="0" u="none" strike="noStrike" kern="1200" cap="none" spc="0" normalizeH="0" baseline="0" noProof="0" dirty="0">
              <a:ln>
                <a:noFill/>
              </a:ln>
              <a:solidFill>
                <a:schemeClr val="tx2"/>
              </a:solidFill>
              <a:effectLst/>
              <a:uLnTx/>
              <a:uFillTx/>
              <a:latin typeface="Arial" pitchFamily="34" charset="0"/>
              <a:ea typeface="+mj-ea"/>
              <a:cs typeface="Arial" pitchFamily="34" charset="0"/>
            </a:endParaRPr>
          </a:p>
        </p:txBody>
      </p:sp>
      <p:pic>
        <p:nvPicPr>
          <p:cNvPr id="2051" name="Picture 3" descr="C:\Users\ASUS ZEN 9\AppData\Local\Microsoft\Windows\Temporary Internet Files\Content.IE5\IUZVNUSW\MC900295762[1].wmf"/>
          <p:cNvPicPr>
            <a:picLocks noChangeAspect="1" noChangeArrowheads="1"/>
          </p:cNvPicPr>
          <p:nvPr/>
        </p:nvPicPr>
        <p:blipFill>
          <a:blip r:embed="rId2" cstate="print"/>
          <a:srcRect/>
          <a:stretch>
            <a:fillRect/>
          </a:stretch>
        </p:blipFill>
        <p:spPr bwMode="auto">
          <a:xfrm>
            <a:off x="914400" y="2857967"/>
            <a:ext cx="2438400" cy="2171233"/>
          </a:xfrm>
          <a:prstGeom prst="rect">
            <a:avLst/>
          </a:prstGeom>
          <a:noFill/>
        </p:spPr>
      </p:pic>
      <p:sp>
        <p:nvSpPr>
          <p:cNvPr id="7" name="6 Metin kutusu"/>
          <p:cNvSpPr txBox="1"/>
          <p:nvPr/>
        </p:nvSpPr>
        <p:spPr>
          <a:xfrm>
            <a:off x="152400" y="5027474"/>
            <a:ext cx="4876800" cy="1692771"/>
          </a:xfrm>
          <a:prstGeom prst="rect">
            <a:avLst/>
          </a:prstGeom>
          <a:noFill/>
        </p:spPr>
        <p:txBody>
          <a:bodyPr wrap="square" rtlCol="0">
            <a:spAutoFit/>
          </a:bodyPr>
          <a:lstStyle/>
          <a:p>
            <a:r>
              <a:rPr lang="tr-TR" b="1" smtClean="0">
                <a:latin typeface="Arial" pitchFamily="34" charset="0"/>
                <a:cs typeface="Arial" pitchFamily="34" charset="0"/>
              </a:rPr>
              <a:t>Mobile phones; effective and legitimate</a:t>
            </a:r>
          </a:p>
          <a:p>
            <a:pPr marL="0" lvl="1">
              <a:buFont typeface="Arial" pitchFamily="34" charset="0"/>
              <a:buChar char="•"/>
            </a:pPr>
            <a:r>
              <a:rPr lang="tr-TR" smtClean="0">
                <a:latin typeface="Arial" pitchFamily="34" charset="0"/>
                <a:cs typeface="Arial" pitchFamily="34" charset="0"/>
              </a:rPr>
              <a:t> Turkish people’s use of mobile phones above the European average </a:t>
            </a:r>
          </a:p>
          <a:p>
            <a:pPr marL="0" lvl="1">
              <a:buFont typeface="Arial" pitchFamily="34" charset="0"/>
              <a:buChar char="•"/>
            </a:pPr>
            <a:r>
              <a:rPr lang="tr-TR" sz="1600" smtClean="0">
                <a:latin typeface="Arial" pitchFamily="34" charset="0"/>
                <a:cs typeface="Arial" pitchFamily="34" charset="0"/>
              </a:rPr>
              <a:t> 62 million cell phone subscriptions</a:t>
            </a:r>
          </a:p>
          <a:p>
            <a:pPr marL="0" lvl="1">
              <a:buFont typeface="Arial" pitchFamily="34" charset="0"/>
              <a:buChar char="•"/>
            </a:pPr>
            <a:r>
              <a:rPr lang="tr-TR" sz="1600" smtClean="0">
                <a:latin typeface="Arial" pitchFamily="34" charset="0"/>
                <a:cs typeface="Arial" pitchFamily="34" charset="0"/>
              </a:rPr>
              <a:t> A monthly average of 90 min. talk per person</a:t>
            </a:r>
          </a:p>
          <a:p>
            <a:endParaRPr lang="tr-TR">
              <a:latin typeface="Arial" pitchFamily="34" charset="0"/>
              <a:cs typeface="Arial" pitchFamily="34" charset="0"/>
            </a:endParaRPr>
          </a:p>
        </p:txBody>
      </p:sp>
      <p:sp>
        <p:nvSpPr>
          <p:cNvPr id="9" name="8 Bükülü Ok"/>
          <p:cNvSpPr/>
          <p:nvPr/>
        </p:nvSpPr>
        <p:spPr>
          <a:xfrm rot="5400000" flipV="1">
            <a:off x="2247900" y="1485900"/>
            <a:ext cx="457200" cy="533400"/>
          </a:xfrm>
          <a:prstGeom prst="ben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tr-TR">
              <a:solidFill>
                <a:schemeClr val="tx1"/>
              </a:solidFill>
            </a:endParaRPr>
          </a:p>
        </p:txBody>
      </p:sp>
      <p:sp>
        <p:nvSpPr>
          <p:cNvPr id="10" name="9 Bükülü Ok"/>
          <p:cNvSpPr/>
          <p:nvPr/>
        </p:nvSpPr>
        <p:spPr>
          <a:xfrm rot="5400000">
            <a:off x="6515100" y="1485900"/>
            <a:ext cx="457200" cy="533400"/>
          </a:xfrm>
          <a:prstGeom prst="ben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tr-TR">
              <a:solidFill>
                <a:schemeClr val="tx1"/>
              </a:solidFill>
            </a:endParaRPr>
          </a:p>
        </p:txBody>
      </p:sp>
      <p:sp>
        <p:nvSpPr>
          <p:cNvPr id="11" name="10 Metin kutusu"/>
          <p:cNvSpPr txBox="1"/>
          <p:nvPr/>
        </p:nvSpPr>
        <p:spPr>
          <a:xfrm>
            <a:off x="304800" y="1951672"/>
            <a:ext cx="3962400" cy="1477328"/>
          </a:xfrm>
          <a:prstGeom prst="rect">
            <a:avLst/>
          </a:prstGeom>
          <a:noFill/>
        </p:spPr>
        <p:txBody>
          <a:bodyPr wrap="square" rtlCol="0">
            <a:spAutoFit/>
          </a:bodyPr>
          <a:lstStyle/>
          <a:p>
            <a:r>
              <a:rPr lang="tr-TR" b="1" smtClean="0">
                <a:latin typeface="Arial" pitchFamily="34" charset="0"/>
                <a:cs typeface="Arial" pitchFamily="34" charset="0"/>
              </a:rPr>
              <a:t>2/3 of participants</a:t>
            </a:r>
          </a:p>
          <a:p>
            <a:pPr>
              <a:buFont typeface="Arial" pitchFamily="34" charset="0"/>
              <a:buChar char="•"/>
            </a:pPr>
            <a:r>
              <a:rPr lang="tr-TR" smtClean="0">
                <a:latin typeface="Arial" pitchFamily="34" charset="0"/>
                <a:cs typeface="Arial" pitchFamily="34" charset="0"/>
              </a:rPr>
              <a:t> Citizens who answered the randomly sent messages through cell phones</a:t>
            </a:r>
            <a:endParaRPr lang="tr-TR" b="1" smtClean="0"/>
          </a:p>
          <a:p>
            <a:endParaRPr lang="tr-TR" b="1"/>
          </a:p>
        </p:txBody>
      </p:sp>
      <p:sp>
        <p:nvSpPr>
          <p:cNvPr id="13" name="12 Metin kutusu"/>
          <p:cNvSpPr txBox="1"/>
          <p:nvPr/>
        </p:nvSpPr>
        <p:spPr>
          <a:xfrm>
            <a:off x="4876800" y="1972270"/>
            <a:ext cx="3962400" cy="1200329"/>
          </a:xfrm>
          <a:prstGeom prst="rect">
            <a:avLst/>
          </a:prstGeom>
          <a:noFill/>
        </p:spPr>
        <p:txBody>
          <a:bodyPr wrap="square" rtlCol="0">
            <a:spAutoFit/>
          </a:bodyPr>
          <a:lstStyle/>
          <a:p>
            <a:pPr algn="r"/>
            <a:r>
              <a:rPr lang="tr-TR" b="1" dirty="0" smtClean="0">
                <a:latin typeface="Arial" pitchFamily="34" charset="0"/>
                <a:cs typeface="Arial" pitchFamily="34" charset="0"/>
              </a:rPr>
              <a:t>1/3 of </a:t>
            </a:r>
            <a:r>
              <a:rPr lang="tr-TR" b="1" dirty="0" err="1" smtClean="0">
                <a:latin typeface="Arial" pitchFamily="34" charset="0"/>
                <a:cs typeface="Arial" pitchFamily="34" charset="0"/>
              </a:rPr>
              <a:t>participants</a:t>
            </a:r>
            <a:endParaRPr lang="tr-TR" b="1" dirty="0" smtClean="0">
              <a:latin typeface="Arial" pitchFamily="34" charset="0"/>
              <a:cs typeface="Arial" pitchFamily="34" charset="0"/>
            </a:endParaRPr>
          </a:p>
          <a:p>
            <a:pPr algn="r">
              <a:buFont typeface="Arial" pitchFamily="34" charset="0"/>
              <a:buChar char="•"/>
            </a:pPr>
            <a:r>
              <a:rPr lang="tr-TR" dirty="0" smtClean="0">
                <a:latin typeface="Arial" pitchFamily="34" charset="0"/>
                <a:cs typeface="Arial" pitchFamily="34" charset="0"/>
              </a:rPr>
              <a:t> </a:t>
            </a:r>
            <a:r>
              <a:rPr lang="tr-TR" dirty="0" err="1" smtClean="0">
                <a:latin typeface="Arial" pitchFamily="34" charset="0"/>
                <a:cs typeface="Arial" pitchFamily="34" charset="0"/>
              </a:rPr>
              <a:t>Local</a:t>
            </a:r>
            <a:r>
              <a:rPr lang="tr-TR" dirty="0" smtClean="0">
                <a:latin typeface="Arial" pitchFamily="34" charset="0"/>
                <a:cs typeface="Arial" pitchFamily="34" charset="0"/>
              </a:rPr>
              <a:t> NGO </a:t>
            </a:r>
            <a:r>
              <a:rPr lang="tr-TR" dirty="0" err="1" smtClean="0">
                <a:latin typeface="Arial" pitchFamily="34" charset="0"/>
                <a:cs typeface="Arial" pitchFamily="34" charset="0"/>
              </a:rPr>
              <a:t>representatives</a:t>
            </a:r>
            <a:r>
              <a:rPr lang="tr-TR" dirty="0" smtClean="0">
                <a:latin typeface="Arial" pitchFamily="34" charset="0"/>
                <a:cs typeface="Arial" pitchFamily="34" charset="0"/>
              </a:rPr>
              <a:t> </a:t>
            </a:r>
            <a:r>
              <a:rPr lang="tr-TR" dirty="0" err="1" smtClean="0">
                <a:latin typeface="Arial" pitchFamily="34" charset="0"/>
                <a:cs typeface="Arial" pitchFamily="34" charset="0"/>
              </a:rPr>
              <a:t>invited</a:t>
            </a:r>
            <a:r>
              <a:rPr lang="tr-TR" dirty="0" smtClean="0">
                <a:latin typeface="Arial" pitchFamily="34" charset="0"/>
                <a:cs typeface="Arial" pitchFamily="34" charset="0"/>
              </a:rPr>
              <a:t> </a:t>
            </a:r>
            <a:r>
              <a:rPr lang="tr-TR" dirty="0" err="1" smtClean="0">
                <a:latin typeface="Arial" pitchFamily="34" charset="0"/>
                <a:cs typeface="Arial" pitchFamily="34" charset="0"/>
              </a:rPr>
              <a:t>by</a:t>
            </a:r>
            <a:r>
              <a:rPr lang="tr-TR" dirty="0" smtClean="0">
                <a:latin typeface="Arial" pitchFamily="34" charset="0"/>
                <a:cs typeface="Arial" pitchFamily="34" charset="0"/>
              </a:rPr>
              <a:t> </a:t>
            </a:r>
            <a:r>
              <a:rPr lang="tr-TR" dirty="0" err="1" smtClean="0">
                <a:latin typeface="Arial" pitchFamily="34" charset="0"/>
                <a:cs typeface="Arial" pitchFamily="34" charset="0"/>
              </a:rPr>
              <a:t>going</a:t>
            </a:r>
            <a:r>
              <a:rPr lang="tr-TR" dirty="0" smtClean="0">
                <a:latin typeface="Arial" pitchFamily="34" charset="0"/>
                <a:cs typeface="Arial" pitchFamily="34" charset="0"/>
              </a:rPr>
              <a:t> </a:t>
            </a:r>
            <a:r>
              <a:rPr lang="tr-TR" dirty="0" err="1" smtClean="0">
                <a:latin typeface="Arial" pitchFamily="34" charset="0"/>
                <a:cs typeface="Arial" pitchFamily="34" charset="0"/>
              </a:rPr>
              <a:t>through</a:t>
            </a:r>
            <a:r>
              <a:rPr lang="tr-TR" dirty="0" smtClean="0">
                <a:latin typeface="Arial" pitchFamily="34" charset="0"/>
                <a:cs typeface="Arial" pitchFamily="34" charset="0"/>
              </a:rPr>
              <a:t> </a:t>
            </a:r>
            <a:r>
              <a:rPr lang="tr-TR" dirty="0" err="1" smtClean="0">
                <a:latin typeface="Arial" pitchFamily="34" charset="0"/>
                <a:cs typeface="Arial" pitchFamily="34" charset="0"/>
              </a:rPr>
              <a:t>every</a:t>
            </a:r>
            <a:r>
              <a:rPr lang="tr-TR" dirty="0" smtClean="0">
                <a:latin typeface="Arial" pitchFamily="34" charset="0"/>
                <a:cs typeface="Arial" pitchFamily="34" charset="0"/>
              </a:rPr>
              <a:t> </a:t>
            </a:r>
            <a:r>
              <a:rPr lang="tr-TR" dirty="0" err="1" smtClean="0">
                <a:latin typeface="Arial" pitchFamily="34" charset="0"/>
                <a:cs typeface="Arial" pitchFamily="34" charset="0"/>
              </a:rPr>
              <a:t>available</a:t>
            </a:r>
            <a:r>
              <a:rPr lang="tr-TR" dirty="0" smtClean="0">
                <a:latin typeface="Arial" pitchFamily="34" charset="0"/>
                <a:cs typeface="Arial" pitchFamily="34" charset="0"/>
              </a:rPr>
              <a:t> </a:t>
            </a:r>
            <a:r>
              <a:rPr lang="tr-TR" dirty="0" err="1" smtClean="0">
                <a:latin typeface="Arial" pitchFamily="34" charset="0"/>
                <a:cs typeface="Arial" pitchFamily="34" charset="0"/>
              </a:rPr>
              <a:t>list</a:t>
            </a:r>
            <a:endParaRPr lang="tr-TR" dirty="0" smtClean="0"/>
          </a:p>
          <a:p>
            <a:pPr algn="r"/>
            <a:endParaRPr lang="tr-TR" b="1" dirty="0"/>
          </a:p>
        </p:txBody>
      </p:sp>
      <p:pic>
        <p:nvPicPr>
          <p:cNvPr id="2054" name="Picture 6" descr="http://cdn7.fotosearch.com/bthumb/CSP/CSP149/k1498065.jpg"/>
          <p:cNvPicPr>
            <a:picLocks noChangeAspect="1" noChangeArrowheads="1"/>
          </p:cNvPicPr>
          <p:nvPr/>
        </p:nvPicPr>
        <p:blipFill>
          <a:blip r:embed="rId3" cstate="print"/>
          <a:srcRect/>
          <a:stretch>
            <a:fillRect/>
          </a:stretch>
        </p:blipFill>
        <p:spPr bwMode="auto">
          <a:xfrm>
            <a:off x="7524750" y="5543549"/>
            <a:ext cx="1619250" cy="1314451"/>
          </a:xfrm>
          <a:prstGeom prst="rect">
            <a:avLst/>
          </a:prstGeom>
          <a:noFill/>
        </p:spPr>
      </p:pic>
      <p:pic>
        <p:nvPicPr>
          <p:cNvPr id="2056" name="Picture 8" descr="http://fremontartscouncil.org/wp-content/uploads/2011/05/List-Clip.png"/>
          <p:cNvPicPr>
            <a:picLocks noChangeAspect="1" noChangeArrowheads="1"/>
          </p:cNvPicPr>
          <p:nvPr/>
        </p:nvPicPr>
        <p:blipFill>
          <a:blip r:embed="rId4" cstate="print"/>
          <a:srcRect/>
          <a:stretch>
            <a:fillRect/>
          </a:stretch>
        </p:blipFill>
        <p:spPr bwMode="auto">
          <a:xfrm>
            <a:off x="6553200" y="2971801"/>
            <a:ext cx="1676400" cy="2092008"/>
          </a:xfrm>
          <a:prstGeom prst="rect">
            <a:avLst/>
          </a:prstGeom>
          <a:noFill/>
        </p:spPr>
      </p:pic>
      <p:sp>
        <p:nvSpPr>
          <p:cNvPr id="16" name="15 Artı"/>
          <p:cNvSpPr/>
          <p:nvPr/>
        </p:nvSpPr>
        <p:spPr>
          <a:xfrm>
            <a:off x="4572000" y="5638800"/>
            <a:ext cx="1066800" cy="99060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7" name="16 Oval"/>
          <p:cNvSpPr/>
          <p:nvPr/>
        </p:nvSpPr>
        <p:spPr>
          <a:xfrm>
            <a:off x="1752600" y="15240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800" b="1" smtClean="0"/>
              <a:t>1</a:t>
            </a:r>
            <a:endParaRPr lang="tr-TR" b="1"/>
          </a:p>
        </p:txBody>
      </p:sp>
      <p:sp>
        <p:nvSpPr>
          <p:cNvPr id="18" name="17 Oval"/>
          <p:cNvSpPr/>
          <p:nvPr/>
        </p:nvSpPr>
        <p:spPr>
          <a:xfrm>
            <a:off x="7086600" y="15240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800" b="1" smtClean="0"/>
              <a:t>2</a:t>
            </a:r>
            <a:endParaRPr lang="tr-TR" b="1"/>
          </a:p>
        </p:txBody>
      </p:sp>
      <p:sp>
        <p:nvSpPr>
          <p:cNvPr id="19" name="18 Metin kutusu"/>
          <p:cNvSpPr txBox="1"/>
          <p:nvPr/>
        </p:nvSpPr>
        <p:spPr>
          <a:xfrm>
            <a:off x="5562600" y="5562600"/>
            <a:ext cx="1905000" cy="1200329"/>
          </a:xfrm>
          <a:prstGeom prst="rect">
            <a:avLst/>
          </a:prstGeom>
          <a:noFill/>
        </p:spPr>
        <p:txBody>
          <a:bodyPr wrap="square" rtlCol="0">
            <a:spAutoFit/>
          </a:bodyPr>
          <a:lstStyle/>
          <a:p>
            <a:r>
              <a:rPr lang="tr-TR" dirty="0" smtClean="0">
                <a:latin typeface="Arial" pitchFamily="34" charset="0"/>
                <a:cs typeface="Arial" pitchFamily="34" charset="0"/>
              </a:rPr>
              <a:t>Size of </a:t>
            </a:r>
            <a:r>
              <a:rPr lang="tr-TR" dirty="0" err="1" smtClean="0">
                <a:latin typeface="Arial" pitchFamily="34" charset="0"/>
                <a:cs typeface="Arial" pitchFamily="34" charset="0"/>
              </a:rPr>
              <a:t>available</a:t>
            </a:r>
            <a:r>
              <a:rPr lang="tr-TR" dirty="0" smtClean="0">
                <a:latin typeface="Arial" pitchFamily="34" charset="0"/>
                <a:cs typeface="Arial" pitchFamily="34" charset="0"/>
              </a:rPr>
              <a:t> </a:t>
            </a:r>
            <a:r>
              <a:rPr lang="tr-TR" dirty="0" err="1" smtClean="0">
                <a:latin typeface="Arial" pitchFamily="34" charset="0"/>
                <a:cs typeface="Arial" pitchFamily="34" charset="0"/>
              </a:rPr>
              <a:t>halls</a:t>
            </a:r>
            <a:r>
              <a:rPr lang="tr-TR" dirty="0" smtClean="0">
                <a:latin typeface="Arial" pitchFamily="34" charset="0"/>
                <a:cs typeface="Arial" pitchFamily="34" charset="0"/>
              </a:rPr>
              <a:t> </a:t>
            </a:r>
            <a:r>
              <a:rPr lang="tr-TR" dirty="0" err="1" smtClean="0">
                <a:latin typeface="Arial" pitchFamily="34" charset="0"/>
                <a:cs typeface="Arial" pitchFamily="34" charset="0"/>
              </a:rPr>
              <a:t>determined</a:t>
            </a:r>
            <a:r>
              <a:rPr lang="tr-TR" dirty="0" smtClean="0">
                <a:latin typeface="Arial" pitchFamily="34" charset="0"/>
                <a:cs typeface="Arial" pitchFamily="34" charset="0"/>
              </a:rPr>
              <a:t> the </a:t>
            </a:r>
            <a:r>
              <a:rPr lang="tr-TR" dirty="0" err="1" smtClean="0">
                <a:latin typeface="Arial" pitchFamily="34" charset="0"/>
                <a:cs typeface="Arial" pitchFamily="34" charset="0"/>
              </a:rPr>
              <a:t>number</a:t>
            </a:r>
            <a:r>
              <a:rPr lang="tr-TR" dirty="0" smtClean="0">
                <a:latin typeface="Arial" pitchFamily="34" charset="0"/>
                <a:cs typeface="Arial" pitchFamily="34" charset="0"/>
              </a:rPr>
              <a:t> of </a:t>
            </a:r>
            <a:r>
              <a:rPr lang="tr-TR" dirty="0" err="1" smtClean="0">
                <a:latin typeface="Arial" pitchFamily="34" charset="0"/>
                <a:cs typeface="Arial" pitchFamily="34" charset="0"/>
              </a:rPr>
              <a:t>participants</a:t>
            </a:r>
            <a:endParaRPr lang="tr-TR" dirty="0">
              <a:latin typeface="Arial" pitchFamily="34" charset="0"/>
              <a:cs typeface="Arial" pitchFamily="34" charset="0"/>
            </a:endParaRPr>
          </a:p>
        </p:txBody>
      </p:sp>
      <p:sp>
        <p:nvSpPr>
          <p:cNvPr id="20" name="19 Oval"/>
          <p:cNvSpPr/>
          <p:nvPr/>
        </p:nvSpPr>
        <p:spPr>
          <a:xfrm>
            <a:off x="6019800" y="51054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800" b="1" smtClean="0"/>
              <a:t>3</a:t>
            </a:r>
            <a:endParaRPr lang="tr-TR" b="1"/>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Başlık"/>
          <p:cNvSpPr txBox="1">
            <a:spLocks/>
          </p:cNvSpPr>
          <p:nvPr/>
        </p:nvSpPr>
        <p:spPr>
          <a:xfrm>
            <a:off x="1524000" y="0"/>
            <a:ext cx="6400800" cy="1143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tr-TR" sz="3600" b="1" i="0" u="none" strike="noStrike" kern="1200" cap="none" spc="0" normalizeH="0" baseline="0" noProof="0" smtClean="0">
                <a:ln>
                  <a:noFill/>
                </a:ln>
                <a:solidFill>
                  <a:schemeClr val="tx2"/>
                </a:solidFill>
                <a:effectLst/>
                <a:uLnTx/>
                <a:uFillTx/>
                <a:latin typeface="Arial" pitchFamily="34" charset="0"/>
                <a:ea typeface="+mj-ea"/>
                <a:cs typeface="Arial" pitchFamily="34" charset="0"/>
              </a:rPr>
              <a:t>Ensuring diverse tables</a:t>
            </a:r>
            <a:endParaRPr kumimoji="0" lang="tr-TR" sz="3600" b="1" i="0" u="none" strike="noStrike" kern="1200" cap="none" spc="0" normalizeH="0" baseline="0" noProof="0" dirty="0">
              <a:ln>
                <a:noFill/>
              </a:ln>
              <a:solidFill>
                <a:schemeClr val="tx2"/>
              </a:solidFill>
              <a:effectLst/>
              <a:uLnTx/>
              <a:uFillTx/>
              <a:latin typeface="Arial" pitchFamily="34" charset="0"/>
              <a:ea typeface="+mj-ea"/>
              <a:cs typeface="Arial" pitchFamily="34" charset="0"/>
            </a:endParaRPr>
          </a:p>
        </p:txBody>
      </p:sp>
      <p:sp>
        <p:nvSpPr>
          <p:cNvPr id="5" name="2 İçerik Yer Tutucusu"/>
          <p:cNvSpPr>
            <a:spLocks noGrp="1"/>
          </p:cNvSpPr>
          <p:nvPr>
            <p:ph idx="1"/>
          </p:nvPr>
        </p:nvSpPr>
        <p:spPr>
          <a:xfrm>
            <a:off x="457200" y="3505200"/>
            <a:ext cx="8305800" cy="3352800"/>
          </a:xfrm>
        </p:spPr>
        <p:txBody>
          <a:bodyPr>
            <a:normAutofit lnSpcReduction="10000"/>
          </a:bodyPr>
          <a:lstStyle/>
          <a:p>
            <a:r>
              <a:rPr lang="tr-TR" sz="2400" dirty="0" smtClean="0">
                <a:latin typeface="Arial" pitchFamily="34" charset="0"/>
                <a:cs typeface="Arial" pitchFamily="34" charset="0"/>
              </a:rPr>
              <a:t>A </a:t>
            </a:r>
            <a:r>
              <a:rPr lang="tr-TR" sz="2400" dirty="0" err="1" smtClean="0">
                <a:latin typeface="Arial" pitchFamily="34" charset="0"/>
                <a:cs typeface="Arial" pitchFamily="34" charset="0"/>
              </a:rPr>
              <a:t>special</a:t>
            </a:r>
            <a:r>
              <a:rPr lang="tr-TR" sz="2400" dirty="0" smtClean="0">
                <a:latin typeface="Arial" pitchFamily="34" charset="0"/>
                <a:cs typeface="Arial" pitchFamily="34" charset="0"/>
              </a:rPr>
              <a:t> software </a:t>
            </a:r>
            <a:r>
              <a:rPr lang="tr-TR" sz="2400" dirty="0" err="1" smtClean="0">
                <a:latin typeface="Arial" pitchFamily="34" charset="0"/>
                <a:cs typeface="Arial" pitchFamily="34" charset="0"/>
              </a:rPr>
              <a:t>designed</a:t>
            </a:r>
            <a:r>
              <a:rPr lang="tr-TR" sz="2400" dirty="0" smtClean="0">
                <a:latin typeface="Arial" pitchFamily="34" charset="0"/>
                <a:cs typeface="Arial" pitchFamily="34" charset="0"/>
              </a:rPr>
              <a:t> </a:t>
            </a:r>
            <a:r>
              <a:rPr lang="tr-TR" sz="2400" dirty="0" err="1" smtClean="0">
                <a:latin typeface="Arial" pitchFamily="34" charset="0"/>
                <a:cs typeface="Arial" pitchFamily="34" charset="0"/>
              </a:rPr>
              <a:t>by</a:t>
            </a:r>
            <a:r>
              <a:rPr lang="tr-TR" sz="2400" dirty="0" smtClean="0">
                <a:latin typeface="Arial" pitchFamily="34" charset="0"/>
                <a:cs typeface="Arial" pitchFamily="34" charset="0"/>
              </a:rPr>
              <a:t> TEPAV </a:t>
            </a:r>
            <a:r>
              <a:rPr lang="tr-TR" sz="2400" dirty="0" err="1" smtClean="0">
                <a:latin typeface="Arial" pitchFamily="34" charset="0"/>
                <a:cs typeface="Arial" pitchFamily="34" charset="0"/>
              </a:rPr>
              <a:t>to</a:t>
            </a:r>
            <a:r>
              <a:rPr lang="tr-TR" sz="2400" dirty="0" smtClean="0">
                <a:latin typeface="Arial" pitchFamily="34" charset="0"/>
                <a:cs typeface="Arial" pitchFamily="34" charset="0"/>
              </a:rPr>
              <a:t> </a:t>
            </a:r>
            <a:r>
              <a:rPr lang="tr-TR" sz="2400" dirty="0" err="1" smtClean="0">
                <a:latin typeface="Arial" pitchFamily="34" charset="0"/>
                <a:cs typeface="Arial" pitchFamily="34" charset="0"/>
              </a:rPr>
              <a:t>make</a:t>
            </a:r>
            <a:r>
              <a:rPr lang="tr-TR" sz="2400" dirty="0" smtClean="0">
                <a:latin typeface="Arial" pitchFamily="34" charset="0"/>
                <a:cs typeface="Arial" pitchFamily="34" charset="0"/>
              </a:rPr>
              <a:t> sure </a:t>
            </a:r>
            <a:r>
              <a:rPr lang="tr-TR" sz="2400" dirty="0" err="1" smtClean="0">
                <a:latin typeface="Arial" pitchFamily="34" charset="0"/>
                <a:cs typeface="Arial" pitchFamily="34" charset="0"/>
              </a:rPr>
              <a:t>that</a:t>
            </a:r>
            <a:endParaRPr lang="tr-TR" sz="2400" dirty="0" smtClean="0">
              <a:latin typeface="Arial" pitchFamily="34" charset="0"/>
              <a:cs typeface="Arial" pitchFamily="34" charset="0"/>
            </a:endParaRPr>
          </a:p>
          <a:p>
            <a:pPr lvl="1"/>
            <a:endParaRPr lang="tr-TR" sz="2000" dirty="0" smtClean="0">
              <a:latin typeface="Arial" pitchFamily="34" charset="0"/>
              <a:cs typeface="Arial" pitchFamily="34" charset="0"/>
            </a:endParaRPr>
          </a:p>
          <a:p>
            <a:pPr lvl="1"/>
            <a:r>
              <a:rPr lang="tr-TR" sz="2000" dirty="0" err="1" smtClean="0">
                <a:latin typeface="Arial" pitchFamily="34" charset="0"/>
                <a:cs typeface="Arial" pitchFamily="34" charset="0"/>
              </a:rPr>
              <a:t>each</a:t>
            </a:r>
            <a:r>
              <a:rPr lang="tr-TR" sz="2000" dirty="0" smtClean="0">
                <a:latin typeface="Arial" pitchFamily="34" charset="0"/>
                <a:cs typeface="Arial" pitchFamily="34" charset="0"/>
              </a:rPr>
              <a:t> </a:t>
            </a:r>
            <a:r>
              <a:rPr lang="tr-TR" sz="2000" dirty="0" err="1" smtClean="0">
                <a:latin typeface="Arial" pitchFamily="34" charset="0"/>
                <a:cs typeface="Arial" pitchFamily="34" charset="0"/>
              </a:rPr>
              <a:t>table</a:t>
            </a:r>
            <a:r>
              <a:rPr lang="tr-TR" sz="2000" dirty="0" smtClean="0">
                <a:latin typeface="Arial" pitchFamily="34" charset="0"/>
                <a:cs typeface="Arial" pitchFamily="34" charset="0"/>
              </a:rPr>
              <a:t> has </a:t>
            </a:r>
            <a:r>
              <a:rPr lang="tr-TR" sz="2000" b="1" dirty="0" smtClean="0">
                <a:latin typeface="Arial" pitchFamily="34" charset="0"/>
                <a:cs typeface="Arial" pitchFamily="34" charset="0"/>
              </a:rPr>
              <a:t>at </a:t>
            </a:r>
            <a:r>
              <a:rPr lang="tr-TR" sz="2000" b="1" dirty="0" err="1" smtClean="0">
                <a:latin typeface="Arial" pitchFamily="34" charset="0"/>
                <a:cs typeface="Arial" pitchFamily="34" charset="0"/>
              </a:rPr>
              <a:t>least</a:t>
            </a:r>
            <a:r>
              <a:rPr lang="tr-TR" sz="2000" b="1" dirty="0" smtClean="0">
                <a:latin typeface="Arial" pitchFamily="34" charset="0"/>
                <a:cs typeface="Arial" pitchFamily="34" charset="0"/>
              </a:rPr>
              <a:t> 6 </a:t>
            </a:r>
            <a:r>
              <a:rPr lang="tr-TR" sz="2000" b="1" dirty="0" err="1" smtClean="0">
                <a:latin typeface="Arial" pitchFamily="34" charset="0"/>
                <a:cs typeface="Arial" pitchFamily="34" charset="0"/>
              </a:rPr>
              <a:t>participants</a:t>
            </a:r>
            <a:endParaRPr lang="tr-TR" sz="2000" b="1" dirty="0" smtClean="0">
              <a:latin typeface="Arial" pitchFamily="34" charset="0"/>
              <a:cs typeface="Arial" pitchFamily="34" charset="0"/>
            </a:endParaRPr>
          </a:p>
          <a:p>
            <a:pPr lvl="1"/>
            <a:r>
              <a:rPr lang="tr-TR" sz="2000" dirty="0" err="1" smtClean="0">
                <a:latin typeface="Arial" pitchFamily="34" charset="0"/>
                <a:cs typeface="Arial" pitchFamily="34" charset="0"/>
              </a:rPr>
              <a:t>each</a:t>
            </a:r>
            <a:r>
              <a:rPr lang="tr-TR" sz="2000" dirty="0" smtClean="0">
                <a:latin typeface="Arial" pitchFamily="34" charset="0"/>
                <a:cs typeface="Arial" pitchFamily="34" charset="0"/>
              </a:rPr>
              <a:t> </a:t>
            </a:r>
            <a:r>
              <a:rPr lang="tr-TR" sz="2000" dirty="0" err="1" smtClean="0">
                <a:latin typeface="Arial" pitchFamily="34" charset="0"/>
                <a:cs typeface="Arial" pitchFamily="34" charset="0"/>
              </a:rPr>
              <a:t>table</a:t>
            </a:r>
            <a:r>
              <a:rPr lang="tr-TR" sz="2000" dirty="0" smtClean="0">
                <a:latin typeface="Arial" pitchFamily="34" charset="0"/>
                <a:cs typeface="Arial" pitchFamily="34" charset="0"/>
              </a:rPr>
              <a:t> has </a:t>
            </a:r>
            <a:r>
              <a:rPr lang="tr-TR" sz="2000" b="1" dirty="0" smtClean="0">
                <a:latin typeface="Arial" pitchFamily="34" charset="0"/>
                <a:cs typeface="Arial" pitchFamily="34" charset="0"/>
              </a:rPr>
              <a:t>at </a:t>
            </a:r>
            <a:r>
              <a:rPr lang="tr-TR" sz="2000" b="1" dirty="0" err="1" smtClean="0">
                <a:latin typeface="Arial" pitchFamily="34" charset="0"/>
                <a:cs typeface="Arial" pitchFamily="34" charset="0"/>
              </a:rPr>
              <a:t>least</a:t>
            </a:r>
            <a:r>
              <a:rPr lang="tr-TR" sz="2000" b="1" dirty="0" smtClean="0">
                <a:latin typeface="Arial" pitchFamily="34" charset="0"/>
                <a:cs typeface="Arial" pitchFamily="34" charset="0"/>
              </a:rPr>
              <a:t> 2 </a:t>
            </a:r>
            <a:r>
              <a:rPr lang="tr-TR" sz="2000" b="1" dirty="0" err="1" smtClean="0">
                <a:latin typeface="Arial" pitchFamily="34" charset="0"/>
                <a:cs typeface="Arial" pitchFamily="34" charset="0"/>
              </a:rPr>
              <a:t>woman</a:t>
            </a:r>
            <a:r>
              <a:rPr lang="tr-TR" sz="2000" b="1" dirty="0" smtClean="0">
                <a:latin typeface="Arial" pitchFamily="34" charset="0"/>
                <a:cs typeface="Arial" pitchFamily="34" charset="0"/>
              </a:rPr>
              <a:t> </a:t>
            </a:r>
            <a:r>
              <a:rPr lang="tr-TR" sz="2000" b="1" dirty="0" err="1" smtClean="0">
                <a:latin typeface="Arial" pitchFamily="34" charset="0"/>
                <a:cs typeface="Arial" pitchFamily="34" charset="0"/>
              </a:rPr>
              <a:t>participants</a:t>
            </a:r>
            <a:endParaRPr lang="tr-TR" sz="2000" b="1" dirty="0" smtClean="0">
              <a:latin typeface="Arial" pitchFamily="34" charset="0"/>
              <a:cs typeface="Arial" pitchFamily="34" charset="0"/>
            </a:endParaRPr>
          </a:p>
          <a:p>
            <a:pPr lvl="1"/>
            <a:r>
              <a:rPr lang="tr-TR" sz="2000" dirty="0" err="1" smtClean="0">
                <a:latin typeface="Arial" pitchFamily="34" charset="0"/>
                <a:cs typeface="Arial" pitchFamily="34" charset="0"/>
              </a:rPr>
              <a:t>each</a:t>
            </a:r>
            <a:r>
              <a:rPr lang="tr-TR" sz="2000" dirty="0" smtClean="0">
                <a:latin typeface="Arial" pitchFamily="34" charset="0"/>
                <a:cs typeface="Arial" pitchFamily="34" charset="0"/>
              </a:rPr>
              <a:t> </a:t>
            </a:r>
            <a:r>
              <a:rPr lang="tr-TR" sz="2000" dirty="0" err="1" smtClean="0">
                <a:latin typeface="Arial" pitchFamily="34" charset="0"/>
                <a:cs typeface="Arial" pitchFamily="34" charset="0"/>
              </a:rPr>
              <a:t>table</a:t>
            </a:r>
            <a:r>
              <a:rPr lang="tr-TR" sz="2000" dirty="0" smtClean="0">
                <a:latin typeface="Arial" pitchFamily="34" charset="0"/>
                <a:cs typeface="Arial" pitchFamily="34" charset="0"/>
              </a:rPr>
              <a:t> has at </a:t>
            </a:r>
            <a:r>
              <a:rPr lang="tr-TR" sz="2000" dirty="0" err="1" smtClean="0">
                <a:latin typeface="Arial" pitchFamily="34" charset="0"/>
                <a:cs typeface="Arial" pitchFamily="34" charset="0"/>
              </a:rPr>
              <a:t>least</a:t>
            </a:r>
            <a:r>
              <a:rPr lang="tr-TR" sz="2000" dirty="0" smtClean="0">
                <a:latin typeface="Arial" pitchFamily="34" charset="0"/>
                <a:cs typeface="Arial" pitchFamily="34" charset="0"/>
              </a:rPr>
              <a:t> </a:t>
            </a:r>
            <a:r>
              <a:rPr lang="tr-TR" sz="2000" b="1" dirty="0" smtClean="0">
                <a:latin typeface="Arial" pitchFamily="34" charset="0"/>
                <a:cs typeface="Arial" pitchFamily="34" charset="0"/>
              </a:rPr>
              <a:t>2 </a:t>
            </a:r>
            <a:r>
              <a:rPr lang="tr-TR" sz="2000" b="1" dirty="0" err="1" smtClean="0">
                <a:latin typeface="Arial" pitchFamily="34" charset="0"/>
                <a:cs typeface="Arial" pitchFamily="34" charset="0"/>
              </a:rPr>
              <a:t>local</a:t>
            </a:r>
            <a:r>
              <a:rPr lang="tr-TR" sz="2000" b="1" dirty="0" smtClean="0">
                <a:latin typeface="Arial" pitchFamily="34" charset="0"/>
                <a:cs typeface="Arial" pitchFamily="34" charset="0"/>
              </a:rPr>
              <a:t> NGO </a:t>
            </a:r>
            <a:r>
              <a:rPr lang="tr-TR" sz="2000" b="1" dirty="0" err="1" smtClean="0">
                <a:latin typeface="Arial" pitchFamily="34" charset="0"/>
                <a:cs typeface="Arial" pitchFamily="34" charset="0"/>
              </a:rPr>
              <a:t>representatives</a:t>
            </a:r>
            <a:r>
              <a:rPr lang="tr-TR" sz="2000" b="1" dirty="0" smtClean="0">
                <a:latin typeface="Arial" pitchFamily="34" charset="0"/>
                <a:cs typeface="Arial" pitchFamily="34" charset="0"/>
              </a:rPr>
              <a:t> </a:t>
            </a:r>
            <a:r>
              <a:rPr lang="tr-TR" sz="2000" b="1" dirty="0" err="1" smtClean="0">
                <a:latin typeface="Arial" pitchFamily="34" charset="0"/>
                <a:cs typeface="Arial" pitchFamily="34" charset="0"/>
              </a:rPr>
              <a:t>plus</a:t>
            </a:r>
            <a:r>
              <a:rPr lang="tr-TR" sz="2000" b="1" dirty="0" smtClean="0">
                <a:latin typeface="Arial" pitchFamily="34" charset="0"/>
                <a:cs typeface="Arial" pitchFamily="34" charset="0"/>
              </a:rPr>
              <a:t> </a:t>
            </a:r>
          </a:p>
          <a:p>
            <a:pPr lvl="1">
              <a:buNone/>
            </a:pPr>
            <a:r>
              <a:rPr lang="tr-TR" sz="2000" b="1" dirty="0" smtClean="0">
                <a:latin typeface="Arial" pitchFamily="34" charset="0"/>
                <a:cs typeface="Arial" pitchFamily="34" charset="0"/>
              </a:rPr>
              <a:t>	2 </a:t>
            </a:r>
            <a:r>
              <a:rPr lang="tr-TR" sz="2000" b="1" dirty="0" err="1" smtClean="0">
                <a:latin typeface="Arial" pitchFamily="34" charset="0"/>
                <a:cs typeface="Arial" pitchFamily="34" charset="0"/>
              </a:rPr>
              <a:t>citizens</a:t>
            </a:r>
            <a:r>
              <a:rPr lang="tr-TR" sz="2000" b="1" dirty="0" smtClean="0">
                <a:latin typeface="Arial" pitchFamily="34" charset="0"/>
                <a:cs typeface="Arial" pitchFamily="34" charset="0"/>
              </a:rPr>
              <a:t> </a:t>
            </a:r>
            <a:r>
              <a:rPr lang="tr-TR" sz="2000" b="1" dirty="0" err="1" smtClean="0">
                <a:latin typeface="Arial" pitchFamily="34" charset="0"/>
                <a:cs typeface="Arial" pitchFamily="34" charset="0"/>
              </a:rPr>
              <a:t>randomly</a:t>
            </a:r>
            <a:r>
              <a:rPr lang="tr-TR" sz="2000" b="1" dirty="0" smtClean="0">
                <a:latin typeface="Arial" pitchFamily="34" charset="0"/>
                <a:cs typeface="Arial" pitchFamily="34" charset="0"/>
              </a:rPr>
              <a:t> </a:t>
            </a:r>
            <a:r>
              <a:rPr lang="tr-TR" sz="2000" b="1" dirty="0" err="1" smtClean="0">
                <a:latin typeface="Arial" pitchFamily="34" charset="0"/>
                <a:cs typeface="Arial" pitchFamily="34" charset="0"/>
              </a:rPr>
              <a:t>invited</a:t>
            </a:r>
            <a:r>
              <a:rPr lang="tr-TR" sz="2000" b="1" dirty="0" smtClean="0">
                <a:latin typeface="Arial" pitchFamily="34" charset="0"/>
                <a:cs typeface="Arial" pitchFamily="34" charset="0"/>
              </a:rPr>
              <a:t> </a:t>
            </a:r>
            <a:r>
              <a:rPr lang="tr-TR" sz="2000" b="1" dirty="0" err="1" smtClean="0">
                <a:latin typeface="Arial" pitchFamily="34" charset="0"/>
                <a:cs typeface="Arial" pitchFamily="34" charset="0"/>
              </a:rPr>
              <a:t>through</a:t>
            </a:r>
            <a:r>
              <a:rPr lang="tr-TR" sz="2000" b="1" dirty="0" smtClean="0">
                <a:latin typeface="Arial" pitchFamily="34" charset="0"/>
                <a:cs typeface="Arial" pitchFamily="34" charset="0"/>
              </a:rPr>
              <a:t> </a:t>
            </a:r>
            <a:r>
              <a:rPr lang="tr-TR" sz="2000" b="1" dirty="0" err="1" smtClean="0">
                <a:latin typeface="Arial" pitchFamily="34" charset="0"/>
                <a:cs typeface="Arial" pitchFamily="34" charset="0"/>
              </a:rPr>
              <a:t>cell</a:t>
            </a:r>
            <a:r>
              <a:rPr lang="tr-TR" sz="2000" b="1" dirty="0" smtClean="0">
                <a:latin typeface="Arial" pitchFamily="34" charset="0"/>
                <a:cs typeface="Arial" pitchFamily="34" charset="0"/>
              </a:rPr>
              <a:t> </a:t>
            </a:r>
            <a:r>
              <a:rPr lang="tr-TR" sz="2000" b="1" dirty="0" err="1" smtClean="0">
                <a:latin typeface="Arial" pitchFamily="34" charset="0"/>
                <a:cs typeface="Arial" pitchFamily="34" charset="0"/>
              </a:rPr>
              <a:t>phones</a:t>
            </a:r>
            <a:endParaRPr lang="tr-TR" sz="2000" b="1" dirty="0" smtClean="0">
              <a:latin typeface="Arial" pitchFamily="34" charset="0"/>
              <a:cs typeface="Arial" pitchFamily="34" charset="0"/>
            </a:endParaRPr>
          </a:p>
          <a:p>
            <a:pPr lvl="1">
              <a:buNone/>
            </a:pPr>
            <a:endParaRPr lang="tr-TR" sz="2000" b="1" dirty="0" smtClean="0">
              <a:latin typeface="Arial" pitchFamily="34" charset="0"/>
              <a:cs typeface="Arial" pitchFamily="34" charset="0"/>
            </a:endParaRPr>
          </a:p>
          <a:p>
            <a:pPr lvl="1"/>
            <a:r>
              <a:rPr lang="tr-TR" sz="2000" dirty="0" smtClean="0">
                <a:latin typeface="Arial" pitchFamily="34" charset="0"/>
                <a:cs typeface="Arial" pitchFamily="34" charset="0"/>
              </a:rPr>
              <a:t>no </a:t>
            </a:r>
            <a:r>
              <a:rPr lang="tr-TR" sz="2000" dirty="0" err="1" smtClean="0">
                <a:latin typeface="Arial" pitchFamily="34" charset="0"/>
                <a:cs typeface="Arial" pitchFamily="34" charset="0"/>
              </a:rPr>
              <a:t>table</a:t>
            </a:r>
            <a:r>
              <a:rPr lang="tr-TR" sz="2000" dirty="0" smtClean="0">
                <a:latin typeface="Arial" pitchFamily="34" charset="0"/>
                <a:cs typeface="Arial" pitchFamily="34" charset="0"/>
              </a:rPr>
              <a:t> has </a:t>
            </a:r>
            <a:r>
              <a:rPr lang="tr-TR" sz="2000" b="1" dirty="0" err="1" smtClean="0">
                <a:latin typeface="Arial" pitchFamily="34" charset="0"/>
                <a:cs typeface="Arial" pitchFamily="34" charset="0"/>
              </a:rPr>
              <a:t>participants</a:t>
            </a:r>
            <a:r>
              <a:rPr lang="tr-TR" sz="2000" b="1" dirty="0" smtClean="0">
                <a:latin typeface="Arial" pitchFamily="34" charset="0"/>
                <a:cs typeface="Arial" pitchFamily="34" charset="0"/>
              </a:rPr>
              <a:t> </a:t>
            </a:r>
            <a:r>
              <a:rPr lang="tr-TR" sz="2000" b="1" dirty="0" err="1" smtClean="0">
                <a:latin typeface="Arial" pitchFamily="34" charset="0"/>
                <a:cs typeface="Arial" pitchFamily="34" charset="0"/>
              </a:rPr>
              <a:t>with</a:t>
            </a:r>
            <a:r>
              <a:rPr lang="tr-TR" sz="2000" b="1" dirty="0" smtClean="0">
                <a:latin typeface="Arial" pitchFamily="34" charset="0"/>
                <a:cs typeface="Arial" pitchFamily="34" charset="0"/>
              </a:rPr>
              <a:t> the </a:t>
            </a:r>
            <a:r>
              <a:rPr lang="tr-TR" sz="2000" b="1" dirty="0" err="1" smtClean="0">
                <a:latin typeface="Arial" pitchFamily="34" charset="0"/>
                <a:cs typeface="Arial" pitchFamily="34" charset="0"/>
              </a:rPr>
              <a:t>same</a:t>
            </a:r>
            <a:r>
              <a:rPr lang="tr-TR" sz="2000" b="1" dirty="0" smtClean="0">
                <a:latin typeface="Arial" pitchFamily="34" charset="0"/>
                <a:cs typeface="Arial" pitchFamily="34" charset="0"/>
              </a:rPr>
              <a:t> </a:t>
            </a:r>
            <a:r>
              <a:rPr lang="tr-TR" sz="2000" b="1" dirty="0" err="1" smtClean="0">
                <a:latin typeface="Arial" pitchFamily="34" charset="0"/>
                <a:cs typeface="Arial" pitchFamily="34" charset="0"/>
              </a:rPr>
              <a:t>surname</a:t>
            </a:r>
            <a:endParaRPr lang="tr-TR" sz="2000" b="1" dirty="0" smtClean="0">
              <a:latin typeface="Arial" pitchFamily="34" charset="0"/>
              <a:cs typeface="Arial" pitchFamily="34" charset="0"/>
            </a:endParaRPr>
          </a:p>
          <a:p>
            <a:pPr lvl="1"/>
            <a:r>
              <a:rPr lang="tr-TR" sz="2000" dirty="0" smtClean="0">
                <a:latin typeface="Arial" pitchFamily="34" charset="0"/>
                <a:cs typeface="Arial" pitchFamily="34" charset="0"/>
              </a:rPr>
              <a:t>no </a:t>
            </a:r>
            <a:r>
              <a:rPr lang="tr-TR" sz="2000" dirty="0" err="1" smtClean="0">
                <a:latin typeface="Arial" pitchFamily="34" charset="0"/>
                <a:cs typeface="Arial" pitchFamily="34" charset="0"/>
              </a:rPr>
              <a:t>table</a:t>
            </a:r>
            <a:r>
              <a:rPr lang="tr-TR" sz="2000" dirty="0" smtClean="0">
                <a:latin typeface="Arial" pitchFamily="34" charset="0"/>
                <a:cs typeface="Arial" pitchFamily="34" charset="0"/>
              </a:rPr>
              <a:t> has </a:t>
            </a:r>
            <a:r>
              <a:rPr lang="tr-TR" sz="2000" b="1" dirty="0" err="1" smtClean="0">
                <a:latin typeface="Arial" pitchFamily="34" charset="0"/>
                <a:cs typeface="Arial" pitchFamily="34" charset="0"/>
              </a:rPr>
              <a:t>participants</a:t>
            </a:r>
            <a:r>
              <a:rPr lang="tr-TR" sz="2000" b="1" dirty="0" smtClean="0">
                <a:latin typeface="Arial" pitchFamily="34" charset="0"/>
                <a:cs typeface="Arial" pitchFamily="34" charset="0"/>
              </a:rPr>
              <a:t> </a:t>
            </a:r>
            <a:r>
              <a:rPr lang="tr-TR" sz="2000" b="1" dirty="0" err="1" smtClean="0">
                <a:latin typeface="Arial" pitchFamily="34" charset="0"/>
                <a:cs typeface="Arial" pitchFamily="34" charset="0"/>
              </a:rPr>
              <a:t>from</a:t>
            </a:r>
            <a:r>
              <a:rPr lang="tr-TR" sz="2000" b="1" dirty="0" smtClean="0">
                <a:latin typeface="Arial" pitchFamily="34" charset="0"/>
                <a:cs typeface="Arial" pitchFamily="34" charset="0"/>
              </a:rPr>
              <a:t> the </a:t>
            </a:r>
            <a:r>
              <a:rPr lang="tr-TR" sz="2000" b="1" dirty="0" err="1" smtClean="0">
                <a:latin typeface="Arial" pitchFamily="34" charset="0"/>
                <a:cs typeface="Arial" pitchFamily="34" charset="0"/>
              </a:rPr>
              <a:t>same</a:t>
            </a:r>
            <a:r>
              <a:rPr lang="tr-TR" sz="2000" b="1" dirty="0" smtClean="0">
                <a:latin typeface="Arial" pitchFamily="34" charset="0"/>
                <a:cs typeface="Arial" pitchFamily="34" charset="0"/>
              </a:rPr>
              <a:t> </a:t>
            </a:r>
            <a:r>
              <a:rPr lang="tr-TR" sz="2000" b="1" dirty="0" err="1" smtClean="0">
                <a:latin typeface="Arial" pitchFamily="34" charset="0"/>
                <a:cs typeface="Arial" pitchFamily="34" charset="0"/>
              </a:rPr>
              <a:t>local</a:t>
            </a:r>
            <a:r>
              <a:rPr lang="tr-TR" sz="2000" b="1" dirty="0" smtClean="0">
                <a:latin typeface="Arial" pitchFamily="34" charset="0"/>
                <a:cs typeface="Arial" pitchFamily="34" charset="0"/>
              </a:rPr>
              <a:t> NGO</a:t>
            </a:r>
          </a:p>
        </p:txBody>
      </p:sp>
      <p:pic>
        <p:nvPicPr>
          <p:cNvPr id="6" name="Picture 2"/>
          <p:cNvPicPr>
            <a:picLocks noChangeAspect="1" noChangeArrowheads="1"/>
          </p:cNvPicPr>
          <p:nvPr/>
        </p:nvPicPr>
        <p:blipFill>
          <a:blip r:embed="rId2" cstate="print"/>
          <a:srcRect/>
          <a:stretch>
            <a:fillRect/>
          </a:stretch>
        </p:blipFill>
        <p:spPr bwMode="auto">
          <a:xfrm>
            <a:off x="457200" y="1219200"/>
            <a:ext cx="8380904" cy="1981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524000" y="-76200"/>
            <a:ext cx="6172200" cy="990600"/>
          </a:xfrm>
        </p:spPr>
        <p:txBody>
          <a:bodyPr>
            <a:noAutofit/>
          </a:bodyPr>
          <a:lstStyle/>
          <a:p>
            <a:r>
              <a:rPr lang="tr-TR" sz="3600" b="1" smtClean="0">
                <a:solidFill>
                  <a:schemeClr val="tx2"/>
                </a:solidFill>
                <a:latin typeface="Arial" pitchFamily="34" charset="0"/>
                <a:cs typeface="Arial" pitchFamily="34" charset="0"/>
              </a:rPr>
              <a:t>Our method </a:t>
            </a:r>
            <a:r>
              <a:rPr lang="tr-TR" sz="2000" b="1" smtClean="0">
                <a:solidFill>
                  <a:srgbClr val="FF0000"/>
                </a:solidFill>
                <a:latin typeface="Arial" pitchFamily="34" charset="0"/>
                <a:cs typeface="Arial" pitchFamily="34" charset="0"/>
              </a:rPr>
              <a:t>(1)</a:t>
            </a:r>
            <a:br>
              <a:rPr lang="tr-TR" sz="2000" b="1" smtClean="0">
                <a:solidFill>
                  <a:srgbClr val="FF0000"/>
                </a:solidFill>
                <a:latin typeface="Arial" pitchFamily="34" charset="0"/>
                <a:cs typeface="Arial" pitchFamily="34" charset="0"/>
              </a:rPr>
            </a:br>
            <a:r>
              <a:rPr lang="tr-TR" sz="2000" b="1" i="1" smtClean="0">
                <a:solidFill>
                  <a:schemeClr val="tx2"/>
                </a:solidFill>
                <a:latin typeface="Arial" pitchFamily="34" charset="0"/>
                <a:cs typeface="Arial" pitchFamily="34" charset="0"/>
              </a:rPr>
              <a:t>Turkey Speaks</a:t>
            </a:r>
            <a:r>
              <a:rPr lang="tr-TR" sz="2000" b="1" smtClean="0">
                <a:solidFill>
                  <a:schemeClr val="tx2"/>
                </a:solidFill>
                <a:latin typeface="Arial" pitchFamily="34" charset="0"/>
                <a:cs typeface="Arial" pitchFamily="34" charset="0"/>
              </a:rPr>
              <a:t>, but how?</a:t>
            </a:r>
            <a:endParaRPr lang="tr-TR" sz="3600" b="1" dirty="0">
              <a:solidFill>
                <a:schemeClr val="tx2"/>
              </a:solidFill>
              <a:latin typeface="Arial" pitchFamily="34" charset="0"/>
              <a:cs typeface="Arial" pitchFamily="34" charset="0"/>
            </a:endParaRPr>
          </a:p>
        </p:txBody>
      </p:sp>
      <p:sp>
        <p:nvSpPr>
          <p:cNvPr id="3" name="2 İçerik Yer Tutucusu"/>
          <p:cNvSpPr>
            <a:spLocks noGrp="1"/>
          </p:cNvSpPr>
          <p:nvPr>
            <p:ph idx="1"/>
          </p:nvPr>
        </p:nvSpPr>
        <p:spPr>
          <a:xfrm>
            <a:off x="533400" y="1143000"/>
            <a:ext cx="8305800" cy="609600"/>
          </a:xfrm>
        </p:spPr>
        <p:txBody>
          <a:bodyPr>
            <a:normAutofit fontScale="47500" lnSpcReduction="20000"/>
          </a:bodyPr>
          <a:lstStyle/>
          <a:p>
            <a:pPr algn="ctr">
              <a:buNone/>
            </a:pPr>
            <a:r>
              <a:rPr lang="tr-TR" sz="4000" b="1" smtClean="0">
                <a:latin typeface="Arial" pitchFamily="34" charset="0"/>
                <a:cs typeface="Arial" pitchFamily="34" charset="0"/>
              </a:rPr>
              <a:t>First deliberative democracy experience in the history of Turkey</a:t>
            </a:r>
            <a:endParaRPr lang="tr-TR" sz="4000" b="1" dirty="0" smtClean="0">
              <a:latin typeface="Arial" pitchFamily="34" charset="0"/>
              <a:cs typeface="Arial" pitchFamily="34" charset="0"/>
            </a:endParaRPr>
          </a:p>
          <a:p>
            <a:pPr algn="ctr">
              <a:buNone/>
            </a:pPr>
            <a:endParaRPr lang="tr-TR" dirty="0" smtClean="0">
              <a:latin typeface="Arial" pitchFamily="34" charset="0"/>
              <a:cs typeface="Arial" pitchFamily="34" charset="0"/>
            </a:endParaRPr>
          </a:p>
          <a:p>
            <a:pPr lvl="2" algn="ctr"/>
            <a:endParaRPr lang="tr-TR" dirty="0" smtClean="0">
              <a:latin typeface="Arial" pitchFamily="34" charset="0"/>
              <a:cs typeface="Arial" pitchFamily="34" charset="0"/>
            </a:endParaRPr>
          </a:p>
          <a:p>
            <a:pPr lvl="2" algn="ctr"/>
            <a:endParaRPr lang="tr-TR" dirty="0">
              <a:latin typeface="Arial" pitchFamily="34" charset="0"/>
              <a:cs typeface="Arial" pitchFamily="34" charset="0"/>
            </a:endParaRPr>
          </a:p>
        </p:txBody>
      </p:sp>
      <p:sp>
        <p:nvSpPr>
          <p:cNvPr id="4" name="3 Yuvarlatılmış Dikdörtgen"/>
          <p:cNvSpPr/>
          <p:nvPr/>
        </p:nvSpPr>
        <p:spPr>
          <a:xfrm>
            <a:off x="2514600" y="1524000"/>
            <a:ext cx="4267200" cy="7620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tr-TR" sz="2800" b="1" dirty="0" smtClean="0"/>
              <a:t>~ </a:t>
            </a:r>
            <a:r>
              <a:rPr lang="tr-TR" sz="2800" b="1" smtClean="0"/>
              <a:t>50 QUESTIONS</a:t>
            </a:r>
          </a:p>
          <a:p>
            <a:pPr algn="ctr"/>
            <a:r>
              <a:rPr lang="tr-TR" sz="2000" b="1" smtClean="0"/>
              <a:t>~ 10 HOURS OF DEBATE</a:t>
            </a:r>
            <a:endParaRPr lang="tr-TR" sz="2000" b="1" dirty="0"/>
          </a:p>
        </p:txBody>
      </p:sp>
      <p:sp>
        <p:nvSpPr>
          <p:cNvPr id="6" name="5 Yuvarlatılmış Dikdörtgen"/>
          <p:cNvSpPr/>
          <p:nvPr/>
        </p:nvSpPr>
        <p:spPr>
          <a:xfrm>
            <a:off x="228600" y="2438400"/>
            <a:ext cx="4114800" cy="3810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tr-TR" sz="2800" b="1" smtClean="0"/>
              <a:t>DELIBERATION</a:t>
            </a:r>
            <a:endParaRPr lang="tr-TR" sz="2800" b="1" dirty="0"/>
          </a:p>
        </p:txBody>
      </p:sp>
      <p:sp>
        <p:nvSpPr>
          <p:cNvPr id="7" name="6 Yuvarlatılmış Dikdörtgen"/>
          <p:cNvSpPr/>
          <p:nvPr/>
        </p:nvSpPr>
        <p:spPr>
          <a:xfrm>
            <a:off x="4800600" y="2438400"/>
            <a:ext cx="4038600" cy="3810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tr-TR" sz="2800" b="1" smtClean="0"/>
              <a:t>POLLING</a:t>
            </a:r>
            <a:endParaRPr lang="tr-TR" sz="2800" b="1" dirty="0"/>
          </a:p>
        </p:txBody>
      </p:sp>
      <p:sp>
        <p:nvSpPr>
          <p:cNvPr id="8" name="7 Aşağı Ok"/>
          <p:cNvSpPr/>
          <p:nvPr/>
        </p:nvSpPr>
        <p:spPr>
          <a:xfrm>
            <a:off x="1981200" y="2895600"/>
            <a:ext cx="685800" cy="457200"/>
          </a:xfrm>
          <a:prstGeom prst="downArrow">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tr-TR"/>
          </a:p>
        </p:txBody>
      </p:sp>
      <p:sp>
        <p:nvSpPr>
          <p:cNvPr id="9" name="8 Aşağı Ok"/>
          <p:cNvSpPr/>
          <p:nvPr/>
        </p:nvSpPr>
        <p:spPr>
          <a:xfrm>
            <a:off x="6477000" y="2895600"/>
            <a:ext cx="685800" cy="457200"/>
          </a:xfrm>
          <a:prstGeom prst="downArrow">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tr-TR"/>
          </a:p>
        </p:txBody>
      </p:sp>
      <p:sp>
        <p:nvSpPr>
          <p:cNvPr id="12" name="11 Bükülü Ok"/>
          <p:cNvSpPr/>
          <p:nvPr/>
        </p:nvSpPr>
        <p:spPr>
          <a:xfrm rot="5400000">
            <a:off x="6934200" y="1752600"/>
            <a:ext cx="381000" cy="533400"/>
          </a:xfrm>
          <a:prstGeom prst="ben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tr-TR">
              <a:solidFill>
                <a:schemeClr val="tx1"/>
              </a:solidFill>
            </a:endParaRPr>
          </a:p>
        </p:txBody>
      </p:sp>
      <p:sp>
        <p:nvSpPr>
          <p:cNvPr id="14" name="13 Metin kutusu"/>
          <p:cNvSpPr txBox="1"/>
          <p:nvPr/>
        </p:nvSpPr>
        <p:spPr>
          <a:xfrm>
            <a:off x="304800" y="5181600"/>
            <a:ext cx="4038600" cy="369332"/>
          </a:xfrm>
          <a:prstGeom prst="rect">
            <a:avLst/>
          </a:prstGeom>
          <a:noFill/>
        </p:spPr>
        <p:txBody>
          <a:bodyPr wrap="square" rtlCol="0">
            <a:spAutoFit/>
          </a:bodyPr>
          <a:lstStyle/>
          <a:p>
            <a:endParaRPr lang="tr-TR" dirty="0"/>
          </a:p>
        </p:txBody>
      </p:sp>
      <p:sp>
        <p:nvSpPr>
          <p:cNvPr id="15" name="14 Metin kutusu"/>
          <p:cNvSpPr txBox="1"/>
          <p:nvPr/>
        </p:nvSpPr>
        <p:spPr>
          <a:xfrm>
            <a:off x="533400" y="4648200"/>
            <a:ext cx="3657600" cy="830997"/>
          </a:xfrm>
          <a:prstGeom prst="rect">
            <a:avLst/>
          </a:prstGeom>
          <a:noFill/>
        </p:spPr>
        <p:txBody>
          <a:bodyPr wrap="square" rtlCol="0">
            <a:spAutoFit/>
          </a:bodyPr>
          <a:lstStyle/>
          <a:p>
            <a:pPr algn="ctr"/>
            <a:r>
              <a:rPr lang="tr-TR" sz="2400" b="1" i="1" smtClean="0"/>
              <a:t>Instant documentation of discussions</a:t>
            </a:r>
            <a:endParaRPr lang="tr-TR" sz="2400" b="1" i="1" dirty="0"/>
          </a:p>
        </p:txBody>
      </p:sp>
      <p:sp>
        <p:nvSpPr>
          <p:cNvPr id="16" name="15 Metin kutusu"/>
          <p:cNvSpPr txBox="1"/>
          <p:nvPr/>
        </p:nvSpPr>
        <p:spPr>
          <a:xfrm>
            <a:off x="4876800" y="4648200"/>
            <a:ext cx="4038600" cy="830997"/>
          </a:xfrm>
          <a:prstGeom prst="rect">
            <a:avLst/>
          </a:prstGeom>
          <a:noFill/>
        </p:spPr>
        <p:txBody>
          <a:bodyPr wrap="square" rtlCol="0">
            <a:spAutoFit/>
          </a:bodyPr>
          <a:lstStyle/>
          <a:p>
            <a:pPr algn="ctr"/>
            <a:r>
              <a:rPr lang="tr-TR" sz="2400" b="1" i="1" smtClean="0"/>
              <a:t>Instant display of the results of decisions</a:t>
            </a:r>
            <a:endParaRPr lang="tr-TR" sz="2400" b="1" i="1" dirty="0"/>
          </a:p>
        </p:txBody>
      </p:sp>
      <p:pic>
        <p:nvPicPr>
          <p:cNvPr id="1028" name="Picture 4"/>
          <p:cNvPicPr>
            <a:picLocks noChangeAspect="1" noChangeArrowheads="1"/>
          </p:cNvPicPr>
          <p:nvPr/>
        </p:nvPicPr>
        <p:blipFill>
          <a:blip r:embed="rId2" cstate="print"/>
          <a:srcRect/>
          <a:stretch>
            <a:fillRect/>
          </a:stretch>
        </p:blipFill>
        <p:spPr bwMode="auto">
          <a:xfrm>
            <a:off x="4953000" y="3389247"/>
            <a:ext cx="3767138" cy="1258953"/>
          </a:xfrm>
          <a:prstGeom prst="rect">
            <a:avLst/>
          </a:prstGeom>
          <a:noFill/>
          <a:ln w="9525">
            <a:noFill/>
            <a:miter lim="800000"/>
            <a:headEnd/>
            <a:tailEnd/>
          </a:ln>
        </p:spPr>
      </p:pic>
      <p:sp>
        <p:nvSpPr>
          <p:cNvPr id="20" name="19 Bükülü Ok"/>
          <p:cNvSpPr/>
          <p:nvPr/>
        </p:nvSpPr>
        <p:spPr>
          <a:xfrm rot="5400000" flipV="1">
            <a:off x="1981200" y="1752600"/>
            <a:ext cx="381000" cy="533400"/>
          </a:xfrm>
          <a:prstGeom prst="ben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tr-TR">
              <a:solidFill>
                <a:schemeClr val="tx1"/>
              </a:solidFill>
            </a:endParaRPr>
          </a:p>
        </p:txBody>
      </p:sp>
      <p:pic>
        <p:nvPicPr>
          <p:cNvPr id="1030" name="Picture 6" descr="http://www.teknove.com/wp-content/uploads/2011/04/laptop-1.jpg"/>
          <p:cNvPicPr>
            <a:picLocks noChangeAspect="1" noChangeArrowheads="1"/>
          </p:cNvPicPr>
          <p:nvPr/>
        </p:nvPicPr>
        <p:blipFill>
          <a:blip r:embed="rId3" cstate="print"/>
          <a:srcRect/>
          <a:stretch>
            <a:fillRect/>
          </a:stretch>
        </p:blipFill>
        <p:spPr bwMode="auto">
          <a:xfrm>
            <a:off x="1371600" y="3429000"/>
            <a:ext cx="1676400" cy="1219200"/>
          </a:xfrm>
          <a:prstGeom prst="rect">
            <a:avLst/>
          </a:prstGeom>
          <a:noFill/>
        </p:spPr>
      </p:pic>
      <p:sp>
        <p:nvSpPr>
          <p:cNvPr id="22" name="21 Bükülü Ok"/>
          <p:cNvSpPr/>
          <p:nvPr/>
        </p:nvSpPr>
        <p:spPr>
          <a:xfrm rot="10800000">
            <a:off x="7543801" y="5486399"/>
            <a:ext cx="533400" cy="533400"/>
          </a:xfrm>
          <a:prstGeom prst="ben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tr-TR">
              <a:solidFill>
                <a:schemeClr val="tx1"/>
              </a:solidFill>
            </a:endParaRPr>
          </a:p>
        </p:txBody>
      </p:sp>
      <p:sp>
        <p:nvSpPr>
          <p:cNvPr id="23" name="22 Bükülü Ok"/>
          <p:cNvSpPr/>
          <p:nvPr/>
        </p:nvSpPr>
        <p:spPr>
          <a:xfrm flipV="1">
            <a:off x="914400" y="5486400"/>
            <a:ext cx="533400" cy="533400"/>
          </a:xfrm>
          <a:prstGeom prst="ben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tr-TR">
              <a:solidFill>
                <a:schemeClr val="tx1"/>
              </a:solidFill>
            </a:endParaRPr>
          </a:p>
        </p:txBody>
      </p:sp>
      <p:sp>
        <p:nvSpPr>
          <p:cNvPr id="24" name="23 Yuvarlatılmış Dikdörtgen"/>
          <p:cNvSpPr/>
          <p:nvPr/>
        </p:nvSpPr>
        <p:spPr>
          <a:xfrm>
            <a:off x="1600200" y="5562600"/>
            <a:ext cx="5791200" cy="762000"/>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tr-TR" sz="2000" b="1" smtClean="0"/>
              <a:t>PARLIAMENT’S </a:t>
            </a:r>
          </a:p>
          <a:p>
            <a:pPr algn="ctr"/>
            <a:r>
              <a:rPr lang="tr-TR" sz="2000" b="1" smtClean="0"/>
              <a:t>CONSTITUTIONAL CONCILIATION COMMISSION</a:t>
            </a:r>
            <a:endParaRPr lang="tr-TR" sz="2000" b="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1143000"/>
            <a:ext cx="9144000" cy="5105400"/>
          </a:xfrm>
        </p:spPr>
        <p:txBody>
          <a:bodyPr>
            <a:normAutofit lnSpcReduction="10000"/>
          </a:bodyPr>
          <a:lstStyle/>
          <a:p>
            <a:r>
              <a:rPr lang="tr-TR" dirty="0" smtClean="0">
                <a:latin typeface="Arial" pitchFamily="34" charset="0"/>
                <a:cs typeface="Arial" pitchFamily="34" charset="0"/>
              </a:rPr>
              <a:t>~ 50 </a:t>
            </a:r>
            <a:r>
              <a:rPr lang="tr-TR" dirty="0" err="1" smtClean="0">
                <a:latin typeface="Arial" pitchFamily="34" charset="0"/>
                <a:cs typeface="Arial" pitchFamily="34" charset="0"/>
              </a:rPr>
              <a:t>questions</a:t>
            </a:r>
            <a:r>
              <a:rPr lang="tr-TR" dirty="0" smtClean="0">
                <a:latin typeface="Arial" pitchFamily="34" charset="0"/>
                <a:cs typeface="Arial" pitchFamily="34" charset="0"/>
              </a:rPr>
              <a:t> </a:t>
            </a:r>
            <a:r>
              <a:rPr lang="tr-TR" dirty="0" err="1" smtClean="0">
                <a:latin typeface="Arial" pitchFamily="34" charset="0"/>
                <a:cs typeface="Arial" pitchFamily="34" charset="0"/>
              </a:rPr>
              <a:t>designed</a:t>
            </a:r>
            <a:r>
              <a:rPr lang="tr-TR" dirty="0" smtClean="0">
                <a:latin typeface="Arial" pitchFamily="34" charset="0"/>
                <a:cs typeface="Arial" pitchFamily="34" charset="0"/>
              </a:rPr>
              <a:t> </a:t>
            </a:r>
            <a:r>
              <a:rPr lang="tr-TR" dirty="0" err="1" smtClean="0">
                <a:latin typeface="Arial" pitchFamily="34" charset="0"/>
                <a:cs typeface="Arial" pitchFamily="34" charset="0"/>
              </a:rPr>
              <a:t>using</a:t>
            </a:r>
            <a:r>
              <a:rPr lang="tr-TR" dirty="0" smtClean="0">
                <a:latin typeface="Arial" pitchFamily="34" charset="0"/>
                <a:cs typeface="Arial" pitchFamily="34" charset="0"/>
              </a:rPr>
              <a:t> a </a:t>
            </a:r>
            <a:r>
              <a:rPr lang="tr-TR" dirty="0" err="1" smtClean="0">
                <a:latin typeface="Arial" pitchFamily="34" charset="0"/>
                <a:cs typeface="Arial" pitchFamily="34" charset="0"/>
              </a:rPr>
              <a:t>concise</a:t>
            </a:r>
            <a:r>
              <a:rPr lang="tr-TR" dirty="0" smtClean="0">
                <a:latin typeface="Arial" pitchFamily="34" charset="0"/>
                <a:cs typeface="Arial" pitchFamily="34" charset="0"/>
              </a:rPr>
              <a:t> </a:t>
            </a:r>
            <a:r>
              <a:rPr lang="tr-TR" dirty="0" err="1" smtClean="0">
                <a:latin typeface="Arial" pitchFamily="34" charset="0"/>
                <a:cs typeface="Arial" pitchFamily="34" charset="0"/>
              </a:rPr>
              <a:t>and</a:t>
            </a:r>
            <a:r>
              <a:rPr lang="tr-TR" dirty="0" smtClean="0">
                <a:latin typeface="Arial" pitchFamily="34" charset="0"/>
                <a:cs typeface="Arial" pitchFamily="34" charset="0"/>
              </a:rPr>
              <a:t> </a:t>
            </a:r>
            <a:r>
              <a:rPr lang="tr-TR" dirty="0" err="1" smtClean="0">
                <a:latin typeface="Arial" pitchFamily="34" charset="0"/>
                <a:cs typeface="Arial" pitchFamily="34" charset="0"/>
              </a:rPr>
              <a:t>politically</a:t>
            </a:r>
            <a:r>
              <a:rPr lang="tr-TR" dirty="0" smtClean="0">
                <a:latin typeface="Arial" pitchFamily="34" charset="0"/>
                <a:cs typeface="Arial" pitchFamily="34" charset="0"/>
              </a:rPr>
              <a:t> </a:t>
            </a:r>
            <a:r>
              <a:rPr lang="tr-TR" dirty="0" err="1" smtClean="0">
                <a:latin typeface="Arial" pitchFamily="34" charset="0"/>
                <a:cs typeface="Arial" pitchFamily="34" charset="0"/>
              </a:rPr>
              <a:t>enabling</a:t>
            </a:r>
            <a:r>
              <a:rPr lang="tr-TR" dirty="0" smtClean="0">
                <a:latin typeface="Arial" pitchFamily="34" charset="0"/>
                <a:cs typeface="Arial" pitchFamily="34" charset="0"/>
              </a:rPr>
              <a:t> </a:t>
            </a:r>
            <a:r>
              <a:rPr lang="tr-TR" dirty="0" err="1" smtClean="0">
                <a:latin typeface="Arial" pitchFamily="34" charset="0"/>
                <a:cs typeface="Arial" pitchFamily="34" charset="0"/>
              </a:rPr>
              <a:t>language</a:t>
            </a:r>
            <a:endParaRPr lang="tr-TR" dirty="0" smtClean="0">
              <a:latin typeface="Arial" pitchFamily="34" charset="0"/>
              <a:cs typeface="Arial" pitchFamily="34" charset="0"/>
            </a:endParaRPr>
          </a:p>
          <a:p>
            <a:pPr lvl="1"/>
            <a:r>
              <a:rPr lang="tr-TR" b="1" dirty="0" smtClean="0">
                <a:latin typeface="Arial" pitchFamily="34" charset="0"/>
                <a:cs typeface="Arial" pitchFamily="34" charset="0"/>
              </a:rPr>
              <a:t>A </a:t>
            </a:r>
            <a:r>
              <a:rPr lang="tr-TR" b="1" dirty="0" err="1" smtClean="0">
                <a:latin typeface="Arial" pitchFamily="34" charset="0"/>
                <a:cs typeface="Arial" pitchFamily="34" charset="0"/>
              </a:rPr>
              <a:t>universal</a:t>
            </a:r>
            <a:r>
              <a:rPr lang="tr-TR" b="1" dirty="0" smtClean="0">
                <a:latin typeface="Arial" pitchFamily="34" charset="0"/>
                <a:cs typeface="Arial" pitchFamily="34" charset="0"/>
              </a:rPr>
              <a:t>, </a:t>
            </a:r>
            <a:r>
              <a:rPr lang="tr-TR" b="1" dirty="0" err="1" smtClean="0">
                <a:latin typeface="Arial" pitchFamily="34" charset="0"/>
                <a:cs typeface="Arial" pitchFamily="34" charset="0"/>
              </a:rPr>
              <a:t>unimposing</a:t>
            </a:r>
            <a:r>
              <a:rPr lang="tr-TR" b="1" dirty="0" smtClean="0">
                <a:latin typeface="Arial" pitchFamily="34" charset="0"/>
                <a:cs typeface="Arial" pitchFamily="34" charset="0"/>
              </a:rPr>
              <a:t>, </a:t>
            </a:r>
            <a:r>
              <a:rPr lang="tr-TR" b="1" dirty="0" err="1" smtClean="0">
                <a:latin typeface="Arial" pitchFamily="34" charset="0"/>
                <a:cs typeface="Arial" pitchFamily="34" charset="0"/>
              </a:rPr>
              <a:t>non</a:t>
            </a:r>
            <a:r>
              <a:rPr lang="tr-TR" b="1" dirty="0" smtClean="0">
                <a:latin typeface="Arial" pitchFamily="34" charset="0"/>
                <a:cs typeface="Arial" pitchFamily="34" charset="0"/>
              </a:rPr>
              <a:t>-</a:t>
            </a:r>
            <a:r>
              <a:rPr lang="tr-TR" b="1" dirty="0" err="1" smtClean="0">
                <a:latin typeface="Arial" pitchFamily="34" charset="0"/>
                <a:cs typeface="Arial" pitchFamily="34" charset="0"/>
              </a:rPr>
              <a:t>polarizing</a:t>
            </a:r>
            <a:r>
              <a:rPr lang="tr-TR" b="1" dirty="0" smtClean="0">
                <a:latin typeface="Arial" pitchFamily="34" charset="0"/>
                <a:cs typeface="Arial" pitchFamily="34" charset="0"/>
              </a:rPr>
              <a:t> </a:t>
            </a:r>
            <a:r>
              <a:rPr lang="tr-TR" b="1" dirty="0" err="1" smtClean="0">
                <a:latin typeface="Arial" pitchFamily="34" charset="0"/>
                <a:cs typeface="Arial" pitchFamily="34" charset="0"/>
              </a:rPr>
              <a:t>vocabulary</a:t>
            </a:r>
            <a:endParaRPr lang="tr-TR" b="1" dirty="0" smtClean="0">
              <a:latin typeface="Arial" pitchFamily="34" charset="0"/>
              <a:cs typeface="Arial" pitchFamily="34" charset="0"/>
            </a:endParaRPr>
          </a:p>
          <a:p>
            <a:pPr lvl="2"/>
            <a:r>
              <a:rPr lang="tr-TR" dirty="0" err="1" smtClean="0">
                <a:latin typeface="Arial" pitchFamily="34" charset="0"/>
                <a:cs typeface="Arial" pitchFamily="34" charset="0"/>
              </a:rPr>
              <a:t>Avoiding</a:t>
            </a:r>
            <a:r>
              <a:rPr lang="tr-TR" dirty="0" smtClean="0">
                <a:latin typeface="Arial" pitchFamily="34" charset="0"/>
                <a:cs typeface="Arial" pitchFamily="34" charset="0"/>
              </a:rPr>
              <a:t> the jargon </a:t>
            </a:r>
            <a:r>
              <a:rPr lang="tr-TR" dirty="0" err="1" smtClean="0">
                <a:latin typeface="Arial" pitchFamily="34" charset="0"/>
                <a:cs typeface="Arial" pitchFamily="34" charset="0"/>
              </a:rPr>
              <a:t>that</a:t>
            </a:r>
            <a:r>
              <a:rPr lang="tr-TR" dirty="0" smtClean="0">
                <a:latin typeface="Arial" pitchFamily="34" charset="0"/>
                <a:cs typeface="Arial" pitchFamily="34" charset="0"/>
              </a:rPr>
              <a:t> </a:t>
            </a:r>
            <a:r>
              <a:rPr lang="tr-TR" dirty="0" err="1" smtClean="0">
                <a:latin typeface="Arial" pitchFamily="34" charset="0"/>
                <a:cs typeface="Arial" pitchFamily="34" charset="0"/>
              </a:rPr>
              <a:t>triggers</a:t>
            </a:r>
            <a:r>
              <a:rPr lang="tr-TR" dirty="0" smtClean="0">
                <a:latin typeface="Arial" pitchFamily="34" charset="0"/>
                <a:cs typeface="Arial" pitchFamily="34" charset="0"/>
              </a:rPr>
              <a:t> </a:t>
            </a:r>
            <a:r>
              <a:rPr lang="tr-TR" dirty="0" err="1" smtClean="0">
                <a:latin typeface="Arial" pitchFamily="34" charset="0"/>
                <a:cs typeface="Arial" pitchFamily="34" charset="0"/>
              </a:rPr>
              <a:t>ossified</a:t>
            </a:r>
            <a:r>
              <a:rPr lang="tr-TR" dirty="0" smtClean="0">
                <a:latin typeface="Arial" pitchFamily="34" charset="0"/>
                <a:cs typeface="Arial" pitchFamily="34" charset="0"/>
              </a:rPr>
              <a:t> </a:t>
            </a:r>
            <a:r>
              <a:rPr lang="tr-TR" dirty="0" err="1" smtClean="0">
                <a:latin typeface="Arial" pitchFamily="34" charset="0"/>
                <a:cs typeface="Arial" pitchFamily="34" charset="0"/>
              </a:rPr>
              <a:t>positions</a:t>
            </a:r>
            <a:endParaRPr lang="tr-TR" dirty="0" smtClean="0">
              <a:latin typeface="Arial" pitchFamily="34" charset="0"/>
              <a:cs typeface="Arial" pitchFamily="34" charset="0"/>
            </a:endParaRPr>
          </a:p>
          <a:p>
            <a:pPr lvl="1"/>
            <a:r>
              <a:rPr lang="tr-TR" b="1" dirty="0" err="1" smtClean="0">
                <a:latin typeface="Arial" pitchFamily="34" charset="0"/>
                <a:cs typeface="Arial" pitchFamily="34" charset="0"/>
              </a:rPr>
              <a:t>Participants</a:t>
            </a:r>
            <a:r>
              <a:rPr lang="tr-TR" b="1" dirty="0" smtClean="0">
                <a:latin typeface="Arial" pitchFamily="34" charset="0"/>
                <a:cs typeface="Arial" pitchFamily="34" charset="0"/>
              </a:rPr>
              <a:t> </a:t>
            </a:r>
            <a:r>
              <a:rPr lang="tr-TR" b="1" dirty="0" err="1" smtClean="0">
                <a:latin typeface="Arial" pitchFamily="34" charset="0"/>
                <a:cs typeface="Arial" pitchFamily="34" charset="0"/>
              </a:rPr>
              <a:t>encouraged</a:t>
            </a:r>
            <a:r>
              <a:rPr lang="tr-TR" b="1" dirty="0" smtClean="0">
                <a:latin typeface="Arial" pitchFamily="34" charset="0"/>
                <a:cs typeface="Arial" pitchFamily="34" charset="0"/>
              </a:rPr>
              <a:t> </a:t>
            </a:r>
            <a:r>
              <a:rPr lang="tr-TR" b="1" dirty="0" err="1" smtClean="0">
                <a:latin typeface="Arial" pitchFamily="34" charset="0"/>
                <a:cs typeface="Arial" pitchFamily="34" charset="0"/>
              </a:rPr>
              <a:t>to</a:t>
            </a:r>
            <a:r>
              <a:rPr lang="tr-TR" b="1" dirty="0" smtClean="0">
                <a:latin typeface="Arial" pitchFamily="34" charset="0"/>
                <a:cs typeface="Arial" pitchFamily="34" charset="0"/>
              </a:rPr>
              <a:t> </a:t>
            </a:r>
            <a:r>
              <a:rPr lang="tr-TR" b="1" dirty="0" err="1" smtClean="0">
                <a:latin typeface="Arial" pitchFamily="34" charset="0"/>
                <a:cs typeface="Arial" pitchFamily="34" charset="0"/>
              </a:rPr>
              <a:t>find</a:t>
            </a:r>
            <a:r>
              <a:rPr lang="tr-TR" b="1" dirty="0" smtClean="0">
                <a:latin typeface="Arial" pitchFamily="34" charset="0"/>
                <a:cs typeface="Arial" pitchFamily="34" charset="0"/>
              </a:rPr>
              <a:t> </a:t>
            </a:r>
            <a:r>
              <a:rPr lang="tr-TR" b="1" dirty="0" err="1" smtClean="0">
                <a:latin typeface="Arial" pitchFamily="34" charset="0"/>
                <a:cs typeface="Arial" pitchFamily="34" charset="0"/>
              </a:rPr>
              <a:t>their</a:t>
            </a:r>
            <a:r>
              <a:rPr lang="tr-TR" b="1" dirty="0" smtClean="0">
                <a:latin typeface="Arial" pitchFamily="34" charset="0"/>
                <a:cs typeface="Arial" pitchFamily="34" charset="0"/>
              </a:rPr>
              <a:t> </a:t>
            </a:r>
            <a:r>
              <a:rPr lang="tr-TR" b="1" dirty="0" err="1" smtClean="0">
                <a:latin typeface="Arial" pitchFamily="34" charset="0"/>
                <a:cs typeface="Arial" pitchFamily="34" charset="0"/>
              </a:rPr>
              <a:t>own</a:t>
            </a:r>
            <a:r>
              <a:rPr lang="tr-TR" b="1" dirty="0" smtClean="0">
                <a:latin typeface="Arial" pitchFamily="34" charset="0"/>
                <a:cs typeface="Arial" pitchFamily="34" charset="0"/>
              </a:rPr>
              <a:t> </a:t>
            </a:r>
            <a:r>
              <a:rPr lang="tr-TR" b="1" dirty="0" err="1" smtClean="0">
                <a:latin typeface="Arial" pitchFamily="34" charset="0"/>
                <a:cs typeface="Arial" pitchFamily="34" charset="0"/>
              </a:rPr>
              <a:t>concepts</a:t>
            </a:r>
            <a:r>
              <a:rPr lang="tr-TR" b="1" dirty="0" smtClean="0">
                <a:latin typeface="Arial" pitchFamily="34" charset="0"/>
                <a:cs typeface="Arial" pitchFamily="34" charset="0"/>
              </a:rPr>
              <a:t> </a:t>
            </a:r>
            <a:r>
              <a:rPr lang="tr-TR" b="1" dirty="0" err="1" smtClean="0">
                <a:latin typeface="Arial" pitchFamily="34" charset="0"/>
                <a:cs typeface="Arial" pitchFamily="34" charset="0"/>
              </a:rPr>
              <a:t>and</a:t>
            </a:r>
            <a:r>
              <a:rPr lang="tr-TR" b="1" dirty="0" smtClean="0">
                <a:latin typeface="Arial" pitchFamily="34" charset="0"/>
                <a:cs typeface="Arial" pitchFamily="34" charset="0"/>
              </a:rPr>
              <a:t> </a:t>
            </a:r>
            <a:r>
              <a:rPr lang="tr-TR" b="1" dirty="0" err="1" smtClean="0">
                <a:latin typeface="Arial" pitchFamily="34" charset="0"/>
                <a:cs typeface="Arial" pitchFamily="34" charset="0"/>
              </a:rPr>
              <a:t>keywords</a:t>
            </a:r>
            <a:endParaRPr lang="tr-TR" b="1" dirty="0" smtClean="0">
              <a:latin typeface="Arial" pitchFamily="34" charset="0"/>
              <a:cs typeface="Arial" pitchFamily="34" charset="0"/>
            </a:endParaRPr>
          </a:p>
          <a:p>
            <a:pPr lvl="1"/>
            <a:r>
              <a:rPr lang="tr-TR" b="1" dirty="0" err="1" smtClean="0">
                <a:latin typeface="Arial" pitchFamily="34" charset="0"/>
                <a:cs typeface="Arial" pitchFamily="34" charset="0"/>
              </a:rPr>
              <a:t>Questions</a:t>
            </a:r>
            <a:r>
              <a:rPr lang="tr-TR" b="1" dirty="0" smtClean="0">
                <a:latin typeface="Arial" pitchFamily="34" charset="0"/>
                <a:cs typeface="Arial" pitchFamily="34" charset="0"/>
              </a:rPr>
              <a:t> </a:t>
            </a:r>
            <a:r>
              <a:rPr lang="tr-TR" b="1" dirty="0" err="1" smtClean="0">
                <a:latin typeface="Arial" pitchFamily="34" charset="0"/>
                <a:cs typeface="Arial" pitchFamily="34" charset="0"/>
              </a:rPr>
              <a:t>reviewed</a:t>
            </a:r>
            <a:r>
              <a:rPr lang="tr-TR" b="1" dirty="0" smtClean="0">
                <a:latin typeface="Arial" pitchFamily="34" charset="0"/>
                <a:cs typeface="Arial" pitchFamily="34" charset="0"/>
              </a:rPr>
              <a:t> in </a:t>
            </a:r>
            <a:r>
              <a:rPr lang="tr-TR" b="1" dirty="0" err="1" smtClean="0">
                <a:latin typeface="Arial" pitchFamily="34" charset="0"/>
                <a:cs typeface="Arial" pitchFamily="34" charset="0"/>
              </a:rPr>
              <a:t>meetings</a:t>
            </a:r>
            <a:r>
              <a:rPr lang="tr-TR" b="1" dirty="0" smtClean="0">
                <a:latin typeface="Arial" pitchFamily="34" charset="0"/>
                <a:cs typeface="Arial" pitchFamily="34" charset="0"/>
              </a:rPr>
              <a:t> </a:t>
            </a:r>
            <a:r>
              <a:rPr lang="tr-TR" b="1" dirty="0" err="1" smtClean="0">
                <a:latin typeface="Arial" pitchFamily="34" charset="0"/>
                <a:cs typeface="Arial" pitchFamily="34" charset="0"/>
              </a:rPr>
              <a:t>with</a:t>
            </a:r>
            <a:r>
              <a:rPr lang="tr-TR" b="1" dirty="0" smtClean="0">
                <a:latin typeface="Arial" pitchFamily="34" charset="0"/>
                <a:cs typeface="Arial" pitchFamily="34" charset="0"/>
              </a:rPr>
              <a:t> </a:t>
            </a:r>
            <a:r>
              <a:rPr lang="tr-TR" b="1" dirty="0" err="1" smtClean="0">
                <a:latin typeface="Arial" pitchFamily="34" charset="0"/>
                <a:cs typeface="Arial" pitchFamily="34" charset="0"/>
              </a:rPr>
              <a:t>stakeholders</a:t>
            </a:r>
            <a:endParaRPr lang="tr-TR" b="1" dirty="0" smtClean="0">
              <a:latin typeface="Arial" pitchFamily="34" charset="0"/>
              <a:cs typeface="Arial" pitchFamily="34" charset="0"/>
            </a:endParaRPr>
          </a:p>
          <a:p>
            <a:pPr lvl="2"/>
            <a:r>
              <a:rPr lang="tr-TR" dirty="0" smtClean="0">
                <a:latin typeface="Arial" pitchFamily="34" charset="0"/>
                <a:cs typeface="Arial" pitchFamily="34" charset="0"/>
              </a:rPr>
              <a:t>A </a:t>
            </a:r>
            <a:r>
              <a:rPr lang="tr-TR" dirty="0" err="1" smtClean="0">
                <a:latin typeface="Arial" pitchFamily="34" charset="0"/>
                <a:cs typeface="Arial" pitchFamily="34" charset="0"/>
              </a:rPr>
              <a:t>comprehensive</a:t>
            </a:r>
            <a:r>
              <a:rPr lang="tr-TR" dirty="0" smtClean="0">
                <a:latin typeface="Arial" pitchFamily="34" charset="0"/>
                <a:cs typeface="Arial" pitchFamily="34" charset="0"/>
              </a:rPr>
              <a:t> </a:t>
            </a:r>
            <a:r>
              <a:rPr lang="tr-TR" dirty="0" err="1" smtClean="0">
                <a:latin typeface="Arial" pitchFamily="34" charset="0"/>
                <a:cs typeface="Arial" pitchFamily="34" charset="0"/>
              </a:rPr>
              <a:t>list</a:t>
            </a:r>
            <a:r>
              <a:rPr lang="tr-TR" dirty="0" smtClean="0">
                <a:latin typeface="Arial" pitchFamily="34" charset="0"/>
                <a:cs typeface="Arial" pitchFamily="34" charset="0"/>
              </a:rPr>
              <a:t> of </a:t>
            </a:r>
            <a:r>
              <a:rPr lang="tr-TR" dirty="0" err="1" smtClean="0">
                <a:latin typeface="Arial" pitchFamily="34" charset="0"/>
                <a:cs typeface="Arial" pitchFamily="34" charset="0"/>
              </a:rPr>
              <a:t>constitutional</a:t>
            </a:r>
            <a:r>
              <a:rPr lang="tr-TR" dirty="0" smtClean="0">
                <a:latin typeface="Arial" pitchFamily="34" charset="0"/>
                <a:cs typeface="Arial" pitchFamily="34" charset="0"/>
              </a:rPr>
              <a:t> </a:t>
            </a:r>
            <a:r>
              <a:rPr lang="tr-TR" dirty="0" err="1" smtClean="0">
                <a:latin typeface="Arial" pitchFamily="34" charset="0"/>
                <a:cs typeface="Arial" pitchFamily="34" charset="0"/>
              </a:rPr>
              <a:t>issues</a:t>
            </a:r>
            <a:r>
              <a:rPr lang="tr-TR" dirty="0" smtClean="0">
                <a:latin typeface="Arial" pitchFamily="34" charset="0"/>
                <a:cs typeface="Arial" pitchFamily="34" charset="0"/>
              </a:rPr>
              <a:t> </a:t>
            </a:r>
            <a:r>
              <a:rPr lang="tr-TR" dirty="0" err="1" smtClean="0">
                <a:latin typeface="Arial" pitchFamily="34" charset="0"/>
                <a:cs typeface="Arial" pitchFamily="34" charset="0"/>
              </a:rPr>
              <a:t>that</a:t>
            </a:r>
            <a:r>
              <a:rPr lang="tr-TR" dirty="0" smtClean="0">
                <a:latin typeface="Arial" pitchFamily="34" charset="0"/>
                <a:cs typeface="Arial" pitchFamily="34" charset="0"/>
              </a:rPr>
              <a:t> </a:t>
            </a:r>
            <a:r>
              <a:rPr lang="tr-TR" dirty="0" err="1" smtClean="0">
                <a:latin typeface="Arial" pitchFamily="34" charset="0"/>
                <a:cs typeface="Arial" pitchFamily="34" charset="0"/>
              </a:rPr>
              <a:t>matter</a:t>
            </a:r>
            <a:r>
              <a:rPr lang="tr-TR" dirty="0" smtClean="0">
                <a:latin typeface="Arial" pitchFamily="34" charset="0"/>
                <a:cs typeface="Arial" pitchFamily="34" charset="0"/>
              </a:rPr>
              <a:t> </a:t>
            </a:r>
            <a:r>
              <a:rPr lang="tr-TR" dirty="0" err="1" smtClean="0">
                <a:latin typeface="Arial" pitchFamily="34" charset="0"/>
                <a:cs typeface="Arial" pitchFamily="34" charset="0"/>
              </a:rPr>
              <a:t>most</a:t>
            </a:r>
            <a:r>
              <a:rPr lang="tr-TR" dirty="0" smtClean="0">
                <a:latin typeface="Arial" pitchFamily="34" charset="0"/>
                <a:cs typeface="Arial" pitchFamily="34" charset="0"/>
              </a:rPr>
              <a:t> </a:t>
            </a:r>
            <a:r>
              <a:rPr lang="tr-TR" dirty="0" err="1" smtClean="0">
                <a:latin typeface="Arial" pitchFamily="34" charset="0"/>
                <a:cs typeface="Arial" pitchFamily="34" charset="0"/>
              </a:rPr>
              <a:t>for</a:t>
            </a:r>
            <a:r>
              <a:rPr lang="tr-TR" dirty="0" smtClean="0">
                <a:latin typeface="Arial" pitchFamily="34" charset="0"/>
                <a:cs typeface="Arial" pitchFamily="34" charset="0"/>
              </a:rPr>
              <a:t> not </a:t>
            </a:r>
            <a:r>
              <a:rPr lang="tr-TR" dirty="0" err="1" smtClean="0">
                <a:latin typeface="Arial" pitchFamily="34" charset="0"/>
                <a:cs typeface="Arial" pitchFamily="34" charset="0"/>
              </a:rPr>
              <a:t>only</a:t>
            </a:r>
            <a:r>
              <a:rPr lang="tr-TR" dirty="0" smtClean="0">
                <a:latin typeface="Arial" pitchFamily="34" charset="0"/>
                <a:cs typeface="Arial" pitchFamily="34" charset="0"/>
              </a:rPr>
              <a:t> </a:t>
            </a:r>
            <a:r>
              <a:rPr lang="tr-TR" dirty="0" err="1" smtClean="0">
                <a:latin typeface="Arial" pitchFamily="34" charset="0"/>
                <a:cs typeface="Arial" pitchFamily="34" charset="0"/>
              </a:rPr>
              <a:t>institutional</a:t>
            </a:r>
            <a:r>
              <a:rPr lang="tr-TR" dirty="0" smtClean="0">
                <a:latin typeface="Arial" pitchFamily="34" charset="0"/>
                <a:cs typeface="Arial" pitchFamily="34" charset="0"/>
              </a:rPr>
              <a:t> </a:t>
            </a:r>
            <a:r>
              <a:rPr lang="tr-TR" dirty="0" err="1" smtClean="0">
                <a:latin typeface="Arial" pitchFamily="34" charset="0"/>
                <a:cs typeface="Arial" pitchFamily="34" charset="0"/>
              </a:rPr>
              <a:t>design</a:t>
            </a:r>
            <a:r>
              <a:rPr lang="tr-TR" dirty="0" smtClean="0">
                <a:latin typeface="Arial" pitchFamily="34" charset="0"/>
                <a:cs typeface="Arial" pitchFamily="34" charset="0"/>
              </a:rPr>
              <a:t>, but </a:t>
            </a:r>
            <a:r>
              <a:rPr lang="tr-TR" dirty="0" err="1" smtClean="0">
                <a:latin typeface="Arial" pitchFamily="34" charset="0"/>
                <a:cs typeface="Arial" pitchFamily="34" charset="0"/>
              </a:rPr>
              <a:t>also</a:t>
            </a:r>
            <a:r>
              <a:rPr lang="tr-TR" dirty="0" smtClean="0">
                <a:latin typeface="Arial" pitchFamily="34" charset="0"/>
                <a:cs typeface="Arial" pitchFamily="34" charset="0"/>
              </a:rPr>
              <a:t> </a:t>
            </a:r>
            <a:r>
              <a:rPr lang="tr-TR" dirty="0" err="1" smtClean="0">
                <a:latin typeface="Arial" pitchFamily="34" charset="0"/>
                <a:cs typeface="Arial" pitchFamily="34" charset="0"/>
              </a:rPr>
              <a:t>citizens</a:t>
            </a:r>
            <a:r>
              <a:rPr lang="tr-TR" dirty="0" smtClean="0">
                <a:latin typeface="Arial" pitchFamily="34" charset="0"/>
                <a:cs typeface="Arial" pitchFamily="34" charset="0"/>
              </a:rPr>
              <a:t>’ </a:t>
            </a:r>
            <a:r>
              <a:rPr lang="tr-TR" dirty="0" err="1" smtClean="0">
                <a:latin typeface="Arial" pitchFamily="34" charset="0"/>
                <a:cs typeface="Arial" pitchFamily="34" charset="0"/>
              </a:rPr>
              <a:t>everyday</a:t>
            </a:r>
            <a:r>
              <a:rPr lang="tr-TR" dirty="0" smtClean="0">
                <a:latin typeface="Arial" pitchFamily="34" charset="0"/>
                <a:cs typeface="Arial" pitchFamily="34" charset="0"/>
              </a:rPr>
              <a:t> </a:t>
            </a:r>
            <a:r>
              <a:rPr lang="tr-TR" dirty="0" err="1" smtClean="0">
                <a:latin typeface="Arial" pitchFamily="34" charset="0"/>
                <a:cs typeface="Arial" pitchFamily="34" charset="0"/>
              </a:rPr>
              <a:t>lives</a:t>
            </a:r>
            <a:endParaRPr lang="tr-TR" dirty="0" smtClean="0">
              <a:latin typeface="Arial" pitchFamily="34" charset="0"/>
              <a:cs typeface="Arial" pitchFamily="34" charset="0"/>
            </a:endParaRPr>
          </a:p>
          <a:p>
            <a:pPr lvl="1"/>
            <a:endParaRPr lang="tr-TR" dirty="0" smtClean="0">
              <a:latin typeface="Arial" pitchFamily="34" charset="0"/>
              <a:cs typeface="Arial" pitchFamily="34" charset="0"/>
            </a:endParaRPr>
          </a:p>
          <a:p>
            <a:pPr lvl="1"/>
            <a:endParaRPr lang="tr-TR" dirty="0">
              <a:latin typeface="Arial" pitchFamily="34" charset="0"/>
              <a:cs typeface="Arial" pitchFamily="34" charset="0"/>
            </a:endParaRPr>
          </a:p>
        </p:txBody>
      </p:sp>
      <p:sp>
        <p:nvSpPr>
          <p:cNvPr id="6" name="1 Başlık"/>
          <p:cNvSpPr>
            <a:spLocks noGrp="1"/>
          </p:cNvSpPr>
          <p:nvPr>
            <p:ph type="title"/>
          </p:nvPr>
        </p:nvSpPr>
        <p:spPr>
          <a:xfrm>
            <a:off x="1524000" y="-76200"/>
            <a:ext cx="6172200" cy="990600"/>
          </a:xfrm>
        </p:spPr>
        <p:txBody>
          <a:bodyPr>
            <a:noAutofit/>
          </a:bodyPr>
          <a:lstStyle/>
          <a:p>
            <a:r>
              <a:rPr lang="tr-TR" sz="3600" b="1" smtClean="0">
                <a:solidFill>
                  <a:schemeClr val="tx2"/>
                </a:solidFill>
                <a:latin typeface="Arial" pitchFamily="34" charset="0"/>
                <a:cs typeface="Arial" pitchFamily="34" charset="0"/>
              </a:rPr>
              <a:t>Our method </a:t>
            </a:r>
            <a:r>
              <a:rPr lang="tr-TR" sz="2000" b="1" smtClean="0">
                <a:solidFill>
                  <a:srgbClr val="FF0000"/>
                </a:solidFill>
                <a:latin typeface="Arial" pitchFamily="34" charset="0"/>
                <a:cs typeface="Arial" pitchFamily="34" charset="0"/>
              </a:rPr>
              <a:t>(2)</a:t>
            </a:r>
            <a:br>
              <a:rPr lang="tr-TR" sz="2000" b="1" smtClean="0">
                <a:solidFill>
                  <a:srgbClr val="FF0000"/>
                </a:solidFill>
                <a:latin typeface="Arial" pitchFamily="34" charset="0"/>
                <a:cs typeface="Arial" pitchFamily="34" charset="0"/>
              </a:rPr>
            </a:br>
            <a:r>
              <a:rPr lang="tr-TR" sz="2000" b="1" i="1" smtClean="0">
                <a:solidFill>
                  <a:schemeClr val="tx2"/>
                </a:solidFill>
                <a:latin typeface="Arial" pitchFamily="34" charset="0"/>
                <a:cs typeface="Arial" pitchFamily="34" charset="0"/>
              </a:rPr>
              <a:t>Turkey Speaks</a:t>
            </a:r>
            <a:r>
              <a:rPr lang="tr-TR" sz="2000" b="1" smtClean="0">
                <a:solidFill>
                  <a:schemeClr val="tx2"/>
                </a:solidFill>
                <a:latin typeface="Arial" pitchFamily="34" charset="0"/>
                <a:cs typeface="Arial" pitchFamily="34" charset="0"/>
              </a:rPr>
              <a:t>, but how?</a:t>
            </a:r>
            <a:endParaRPr lang="tr-TR" sz="3600" b="1" dirty="0">
              <a:solidFill>
                <a:schemeClr val="tx2"/>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4419600"/>
            <a:ext cx="8229600" cy="2743200"/>
          </a:xfrm>
        </p:spPr>
        <p:txBody>
          <a:bodyPr>
            <a:normAutofit/>
          </a:bodyPr>
          <a:lstStyle/>
          <a:p>
            <a:r>
              <a:rPr lang="tr-TR" sz="2800" b="1" smtClean="0">
                <a:latin typeface="Arial" pitchFamily="34" charset="0"/>
                <a:cs typeface="Arial" pitchFamily="34" charset="0"/>
              </a:rPr>
              <a:t>Random invitation </a:t>
            </a:r>
            <a:r>
              <a:rPr lang="tr-TR" sz="2800" smtClean="0">
                <a:latin typeface="Arial" pitchFamily="34" charset="0"/>
                <a:cs typeface="Arial" pitchFamily="34" charset="0"/>
              </a:rPr>
              <a:t>through cell phones helped us reach heterogenous groups</a:t>
            </a:r>
            <a:endParaRPr lang="tr-TR" sz="2800" dirty="0" smtClean="0">
              <a:latin typeface="Arial" pitchFamily="34" charset="0"/>
              <a:cs typeface="Arial" pitchFamily="34" charset="0"/>
            </a:endParaRPr>
          </a:p>
          <a:p>
            <a:r>
              <a:rPr lang="tr-TR" sz="2800" smtClean="0">
                <a:latin typeface="Arial" pitchFamily="34" charset="0"/>
                <a:cs typeface="Arial" pitchFamily="34" charset="0"/>
              </a:rPr>
              <a:t>Carefully designed set of questions encouraged participants to formulate their own demands</a:t>
            </a:r>
            <a:endParaRPr lang="tr-TR" sz="2800" dirty="0" smtClean="0">
              <a:latin typeface="Arial" pitchFamily="34" charset="0"/>
              <a:cs typeface="Arial" pitchFamily="34" charset="0"/>
            </a:endParaRPr>
          </a:p>
        </p:txBody>
      </p:sp>
      <p:pic>
        <p:nvPicPr>
          <p:cNvPr id="5" name="4 Resim"/>
          <p:cNvPicPr/>
          <p:nvPr/>
        </p:nvPicPr>
        <p:blipFill>
          <a:blip r:embed="rId2" cstate="print"/>
          <a:srcRect/>
          <a:stretch>
            <a:fillRect/>
          </a:stretch>
        </p:blipFill>
        <p:spPr bwMode="auto">
          <a:xfrm>
            <a:off x="0" y="1219200"/>
            <a:ext cx="4218239" cy="2860158"/>
          </a:xfrm>
          <a:prstGeom prst="rect">
            <a:avLst/>
          </a:prstGeom>
          <a:noFill/>
          <a:ln w="9525">
            <a:noFill/>
            <a:miter lim="800000"/>
            <a:headEnd/>
            <a:tailEnd/>
          </a:ln>
        </p:spPr>
      </p:pic>
      <p:pic>
        <p:nvPicPr>
          <p:cNvPr id="2051" name="Picture 3" descr="C:\Users\TEPAV-G6\Desktop\ANAYASA PLATFORMU\AVT-2-KONYA\anayasa konya foto\DSC_1244.JPG"/>
          <p:cNvPicPr>
            <a:picLocks noChangeAspect="1" noChangeArrowheads="1"/>
          </p:cNvPicPr>
          <p:nvPr/>
        </p:nvPicPr>
        <p:blipFill>
          <a:blip r:embed="rId3" cstate="print"/>
          <a:srcRect/>
          <a:stretch>
            <a:fillRect/>
          </a:stretch>
        </p:blipFill>
        <p:spPr bwMode="auto">
          <a:xfrm>
            <a:off x="4572000" y="1219200"/>
            <a:ext cx="4572000" cy="2875808"/>
          </a:xfrm>
          <a:prstGeom prst="rect">
            <a:avLst/>
          </a:prstGeom>
          <a:noFill/>
        </p:spPr>
      </p:pic>
      <p:sp>
        <p:nvSpPr>
          <p:cNvPr id="7" name="1 Başlık"/>
          <p:cNvSpPr txBox="1">
            <a:spLocks/>
          </p:cNvSpPr>
          <p:nvPr/>
        </p:nvSpPr>
        <p:spPr>
          <a:xfrm>
            <a:off x="1524000" y="0"/>
            <a:ext cx="6400800" cy="1143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tr-TR" sz="4000" b="1" i="0" u="none" strike="noStrike" kern="1200" cap="none" spc="0" normalizeH="0" baseline="0" noProof="0" smtClean="0">
                <a:ln>
                  <a:noFill/>
                </a:ln>
                <a:solidFill>
                  <a:schemeClr val="tx2"/>
                </a:solidFill>
                <a:effectLst/>
                <a:uLnTx/>
                <a:uFillTx/>
                <a:latin typeface="Arial" pitchFamily="34" charset="0"/>
                <a:ea typeface="+mj-ea"/>
                <a:cs typeface="Arial" pitchFamily="34" charset="0"/>
              </a:rPr>
              <a:t>What CP achieved</a:t>
            </a:r>
            <a:r>
              <a:rPr kumimoji="0" lang="tr-TR" sz="4000" b="1" i="0" u="none" strike="noStrike" kern="1200" cap="none" spc="0" normalizeH="0" baseline="0" noProof="0" smtClean="0">
                <a:ln>
                  <a:noFill/>
                </a:ln>
                <a:solidFill>
                  <a:srgbClr val="FF0000"/>
                </a:solidFill>
                <a:effectLst/>
                <a:uLnTx/>
                <a:uFillTx/>
                <a:latin typeface="Arial" pitchFamily="34" charset="0"/>
                <a:ea typeface="+mj-ea"/>
                <a:cs typeface="Arial" pitchFamily="34" charset="0"/>
              </a:rPr>
              <a:t> </a:t>
            </a:r>
            <a:r>
              <a:rPr lang="tr-TR" sz="2400" b="1" smtClean="0">
                <a:solidFill>
                  <a:srgbClr val="FF0000"/>
                </a:solidFill>
                <a:latin typeface="Arial" pitchFamily="34" charset="0"/>
                <a:ea typeface="+mj-ea"/>
                <a:cs typeface="Arial" pitchFamily="34" charset="0"/>
              </a:rPr>
              <a:t>(1</a:t>
            </a:r>
            <a:r>
              <a:rPr kumimoji="0" lang="tr-TR" sz="2400" b="1" i="0" u="none" strike="noStrike" kern="1200" cap="none" spc="0" normalizeH="0" baseline="0" noProof="0" smtClean="0">
                <a:ln>
                  <a:noFill/>
                </a:ln>
                <a:solidFill>
                  <a:srgbClr val="FF0000"/>
                </a:solidFill>
                <a:effectLst/>
                <a:uLnTx/>
                <a:uFillTx/>
                <a:latin typeface="Arial" pitchFamily="34" charset="0"/>
                <a:ea typeface="+mj-ea"/>
                <a:cs typeface="Arial" pitchFamily="34" charset="0"/>
              </a:rPr>
              <a:t>)</a:t>
            </a:r>
            <a:r>
              <a:rPr kumimoji="0" lang="tr-TR" sz="4400" b="1" i="0" u="none" strike="noStrike" kern="1200" cap="none" spc="0" normalizeH="0" baseline="0" noProof="0" smtClean="0">
                <a:ln>
                  <a:noFill/>
                </a:ln>
                <a:solidFill>
                  <a:srgbClr val="FF0000"/>
                </a:solidFill>
                <a:effectLst/>
                <a:uLnTx/>
                <a:uFillTx/>
                <a:latin typeface="Arial" pitchFamily="34" charset="0"/>
                <a:ea typeface="+mj-ea"/>
                <a:cs typeface="Arial" pitchFamily="34" charset="0"/>
              </a:rPr>
              <a:t> </a:t>
            </a:r>
            <a:r>
              <a:rPr kumimoji="0" lang="tr-TR" sz="4400" b="1" i="0" u="none" strike="noStrike" kern="1200" cap="none" spc="0" normalizeH="0" baseline="0" noProof="0" smtClean="0">
                <a:ln>
                  <a:noFill/>
                </a:ln>
                <a:solidFill>
                  <a:schemeClr val="tx2"/>
                </a:solidFill>
                <a:effectLst/>
                <a:uLnTx/>
                <a:uFillTx/>
                <a:latin typeface="Arial" pitchFamily="34" charset="0"/>
                <a:ea typeface="+mj-ea"/>
                <a:cs typeface="Arial" pitchFamily="34" charset="0"/>
              </a:rPr>
              <a:t/>
            </a:r>
            <a:br>
              <a:rPr kumimoji="0" lang="tr-TR" sz="4400" b="1" i="0" u="none" strike="noStrike" kern="1200" cap="none" spc="0" normalizeH="0" baseline="0" noProof="0" smtClean="0">
                <a:ln>
                  <a:noFill/>
                </a:ln>
                <a:solidFill>
                  <a:schemeClr val="tx2"/>
                </a:solidFill>
                <a:effectLst/>
                <a:uLnTx/>
                <a:uFillTx/>
                <a:latin typeface="Arial" pitchFamily="34" charset="0"/>
                <a:ea typeface="+mj-ea"/>
                <a:cs typeface="Arial" pitchFamily="34" charset="0"/>
              </a:rPr>
            </a:br>
            <a:r>
              <a:rPr kumimoji="0" lang="tr-TR" sz="2400" b="1" i="1" u="none" strike="noStrike" kern="1200" cap="none" spc="0" normalizeH="0" baseline="0" noProof="0" smtClean="0">
                <a:ln>
                  <a:noFill/>
                </a:ln>
                <a:solidFill>
                  <a:schemeClr val="tx2"/>
                </a:solidFill>
                <a:effectLst/>
                <a:uLnTx/>
                <a:uFillTx/>
                <a:latin typeface="Arial" pitchFamily="34" charset="0"/>
                <a:ea typeface="+mj-ea"/>
                <a:cs typeface="Arial" pitchFamily="34" charset="0"/>
              </a:rPr>
              <a:t>Our method worked smoothly</a:t>
            </a:r>
            <a:endParaRPr kumimoji="0" lang="tr-TR" sz="4400" b="1" i="0" u="none" strike="noStrike" kern="1200" cap="none" spc="0" normalizeH="0" baseline="0" noProof="0" dirty="0">
              <a:ln>
                <a:noFill/>
              </a:ln>
              <a:solidFill>
                <a:schemeClr val="tx2"/>
              </a:solidFill>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1219200"/>
            <a:ext cx="9144000" cy="1447800"/>
          </a:xfrm>
        </p:spPr>
        <p:txBody>
          <a:bodyPr>
            <a:normAutofit/>
          </a:bodyPr>
          <a:lstStyle/>
          <a:p>
            <a:pPr algn="ctr"/>
            <a:r>
              <a:rPr lang="tr-TR" sz="2600" smtClean="0">
                <a:latin typeface="Arial" pitchFamily="34" charset="0"/>
                <a:cs typeface="Arial" pitchFamily="34" charset="0"/>
              </a:rPr>
              <a:t>Citizen Assemblies showed that every social issue in Turkey could be dealt with from                                       </a:t>
            </a:r>
            <a:r>
              <a:rPr lang="tr-TR" sz="2600" b="1" smtClean="0">
                <a:latin typeface="Arial" pitchFamily="34" charset="0"/>
                <a:cs typeface="Arial" pitchFamily="34" charset="0"/>
              </a:rPr>
              <a:t>the perspective of deliberative democracy</a:t>
            </a:r>
            <a:endParaRPr lang="tr-TR" sz="2600" b="1" dirty="0" smtClean="0">
              <a:latin typeface="Arial" pitchFamily="34" charset="0"/>
              <a:cs typeface="Arial" pitchFamily="34" charset="0"/>
            </a:endParaRPr>
          </a:p>
        </p:txBody>
      </p:sp>
      <p:pic>
        <p:nvPicPr>
          <p:cNvPr id="2050" name="Picture 2" descr="C:\Users\TEPAV-G6\Desktop\ANAYASA PLATFORMU\AVT-2-KONYA\anayasa konya foto\DSC_1084.JPG"/>
          <p:cNvPicPr>
            <a:picLocks noChangeAspect="1" noChangeArrowheads="1"/>
          </p:cNvPicPr>
          <p:nvPr/>
        </p:nvPicPr>
        <p:blipFill>
          <a:blip r:embed="rId2" cstate="print"/>
          <a:srcRect/>
          <a:stretch>
            <a:fillRect/>
          </a:stretch>
        </p:blipFill>
        <p:spPr bwMode="auto">
          <a:xfrm>
            <a:off x="4876800" y="3810000"/>
            <a:ext cx="3886200" cy="3810000"/>
          </a:xfrm>
          <a:prstGeom prst="rect">
            <a:avLst/>
          </a:prstGeom>
          <a:noFill/>
        </p:spPr>
      </p:pic>
      <p:sp>
        <p:nvSpPr>
          <p:cNvPr id="5" name="2 İçerik Yer Tutucusu"/>
          <p:cNvSpPr txBox="1">
            <a:spLocks/>
          </p:cNvSpPr>
          <p:nvPr/>
        </p:nvSpPr>
        <p:spPr>
          <a:xfrm>
            <a:off x="-76200" y="2743200"/>
            <a:ext cx="9144000" cy="2209800"/>
          </a:xfrm>
          <a:prstGeom prst="rect">
            <a:avLst/>
          </a:prstGeom>
        </p:spPr>
        <p:txBody>
          <a:bodyPr vert="horz" lIns="91440" tIns="45720" rIns="91440" bIns="45720" numCol="2" rtlCol="0">
            <a:normAutofit/>
          </a:bodyPr>
          <a:lstStyle/>
          <a:p>
            <a:pPr marL="742950" marR="0" lvl="1" indent="-285750" algn="l" defTabSz="914400" rtl="0" eaLnBrk="1" fontAlgn="auto" latinLnBrk="0" hangingPunct="1">
              <a:lnSpc>
                <a:spcPct val="100000"/>
              </a:lnSpc>
              <a:spcBef>
                <a:spcPct val="20000"/>
              </a:spcBef>
              <a:spcAft>
                <a:spcPts val="0"/>
              </a:spcAft>
              <a:buClr>
                <a:srgbClr val="002060"/>
              </a:buClr>
              <a:buSzTx/>
              <a:buFont typeface="Wingdings" pitchFamily="2" charset="2"/>
              <a:buChar char="§"/>
              <a:tabLst/>
              <a:defRPr/>
            </a:pPr>
            <a:r>
              <a:rPr kumimoji="0" lang="tr-TR" sz="2400" b="0" i="0" u="none" strike="noStrike" kern="1200" cap="none" spc="0" normalizeH="0" baseline="0" noProof="0" smtClean="0">
                <a:ln>
                  <a:noFill/>
                </a:ln>
                <a:solidFill>
                  <a:schemeClr val="tx1"/>
                </a:solidFill>
                <a:effectLst/>
                <a:uLnTx/>
                <a:uFillTx/>
                <a:latin typeface="Arial" pitchFamily="34" charset="0"/>
                <a:cs typeface="Arial" pitchFamily="34" charset="0"/>
              </a:rPr>
              <a:t>Mature and</a:t>
            </a:r>
            <a:r>
              <a:rPr kumimoji="0" lang="tr-TR" sz="2400" b="0" i="0" u="none" strike="noStrike" kern="1200" cap="none" spc="0" normalizeH="0" noProof="0" smtClean="0">
                <a:ln>
                  <a:noFill/>
                </a:ln>
                <a:solidFill>
                  <a:schemeClr val="tx1"/>
                </a:solidFill>
                <a:effectLst/>
                <a:uLnTx/>
                <a:uFillTx/>
                <a:latin typeface="Arial" pitchFamily="34" charset="0"/>
                <a:cs typeface="Arial" pitchFamily="34" charset="0"/>
              </a:rPr>
              <a:t> reasonable participants</a:t>
            </a:r>
            <a:endParaRPr kumimoji="0" lang="tr-TR" sz="2400" b="0" i="0" u="none" strike="noStrike" kern="1200" cap="none" spc="0" normalizeH="0" baseline="0" noProof="0" dirty="0" smtClean="0">
              <a:ln>
                <a:noFill/>
              </a:ln>
              <a:solidFill>
                <a:schemeClr val="tx1"/>
              </a:solidFill>
              <a:effectLst/>
              <a:uLnTx/>
              <a:uFillTx/>
              <a:latin typeface="Arial" pitchFamily="34" charset="0"/>
              <a:cs typeface="Arial" pitchFamily="34" charset="0"/>
            </a:endParaRPr>
          </a:p>
          <a:p>
            <a:pPr marL="742950" marR="0" lvl="1" indent="-285750" algn="l" defTabSz="914400" rtl="0" eaLnBrk="1" fontAlgn="auto" latinLnBrk="0" hangingPunct="1">
              <a:lnSpc>
                <a:spcPct val="100000"/>
              </a:lnSpc>
              <a:spcBef>
                <a:spcPct val="20000"/>
              </a:spcBef>
              <a:spcAft>
                <a:spcPts val="0"/>
              </a:spcAft>
              <a:buClr>
                <a:srgbClr val="002060"/>
              </a:buClr>
              <a:buSzTx/>
              <a:buFont typeface="Wingdings" pitchFamily="2" charset="2"/>
              <a:buChar char="§"/>
              <a:tabLst/>
              <a:defRPr/>
            </a:pPr>
            <a:endParaRPr lang="tr-TR" sz="2400" dirty="0" smtClean="0">
              <a:latin typeface="Arial" pitchFamily="34" charset="0"/>
              <a:cs typeface="Arial" pitchFamily="34" charset="0"/>
            </a:endParaRPr>
          </a:p>
          <a:p>
            <a:pPr marL="742950" marR="0" lvl="1" indent="-285750" algn="l" defTabSz="914400" rtl="0" eaLnBrk="1" fontAlgn="auto" latinLnBrk="0" hangingPunct="1">
              <a:lnSpc>
                <a:spcPct val="100000"/>
              </a:lnSpc>
              <a:spcBef>
                <a:spcPct val="20000"/>
              </a:spcBef>
              <a:spcAft>
                <a:spcPts val="0"/>
              </a:spcAft>
              <a:buClr>
                <a:srgbClr val="002060"/>
              </a:buClr>
              <a:buSzTx/>
              <a:buFont typeface="Wingdings" pitchFamily="2" charset="2"/>
              <a:buChar char="§"/>
              <a:tabLst/>
              <a:defRPr/>
            </a:pPr>
            <a:endParaRPr lang="tr-TR" sz="2400" dirty="0" smtClean="0">
              <a:latin typeface="Arial" pitchFamily="34" charset="0"/>
              <a:cs typeface="Arial" pitchFamily="34" charset="0"/>
            </a:endParaRPr>
          </a:p>
          <a:p>
            <a:pPr marL="742950" marR="0" lvl="1" indent="-285750" algn="l" defTabSz="914400" rtl="0" eaLnBrk="1" fontAlgn="auto" latinLnBrk="0" hangingPunct="1">
              <a:lnSpc>
                <a:spcPct val="100000"/>
              </a:lnSpc>
              <a:spcBef>
                <a:spcPct val="20000"/>
              </a:spcBef>
              <a:spcAft>
                <a:spcPts val="0"/>
              </a:spcAft>
              <a:buClr>
                <a:srgbClr val="002060"/>
              </a:buClr>
              <a:buSzTx/>
              <a:buFont typeface="Wingdings" pitchFamily="2" charset="2"/>
              <a:buChar char="§"/>
              <a:tabLst/>
              <a:defRPr/>
            </a:pPr>
            <a:endParaRPr kumimoji="0" lang="tr-TR" sz="2400" b="0" i="0" u="none" strike="noStrike" kern="1200" cap="none" spc="0" normalizeH="0" baseline="0" noProof="0" dirty="0" smtClean="0">
              <a:ln>
                <a:noFill/>
              </a:ln>
              <a:solidFill>
                <a:schemeClr val="tx1"/>
              </a:solidFill>
              <a:effectLst/>
              <a:uLnTx/>
              <a:uFillTx/>
              <a:latin typeface="Arial" pitchFamily="34" charset="0"/>
              <a:cs typeface="Arial" pitchFamily="34" charset="0"/>
            </a:endParaRPr>
          </a:p>
          <a:p>
            <a:pPr marL="742950" marR="0" lvl="1" indent="-285750" algn="l" defTabSz="914400" rtl="0" eaLnBrk="1" fontAlgn="auto" latinLnBrk="0" hangingPunct="1">
              <a:lnSpc>
                <a:spcPct val="100000"/>
              </a:lnSpc>
              <a:spcBef>
                <a:spcPct val="20000"/>
              </a:spcBef>
              <a:spcAft>
                <a:spcPts val="0"/>
              </a:spcAft>
              <a:buClr>
                <a:srgbClr val="002060"/>
              </a:buClr>
              <a:buSzTx/>
              <a:buFont typeface="Wingdings" pitchFamily="2" charset="2"/>
              <a:buChar char="§"/>
              <a:tabLst/>
              <a:defRPr/>
            </a:pPr>
            <a:r>
              <a:rPr lang="tr-TR" sz="2400" smtClean="0">
                <a:latin typeface="Arial" pitchFamily="34" charset="0"/>
                <a:cs typeface="Arial" pitchFamily="34" charset="0"/>
              </a:rPr>
              <a:t>Fruitful and civilized discussions</a:t>
            </a:r>
            <a:endParaRPr kumimoji="0" lang="tr-TR" sz="2400" b="0" i="0" u="none" strike="noStrike" kern="1200" cap="none" spc="0" normalizeH="0" baseline="0" noProof="0" dirty="0" smtClean="0">
              <a:ln>
                <a:noFill/>
              </a:ln>
              <a:solidFill>
                <a:schemeClr val="tx1"/>
              </a:solidFill>
              <a:effectLst/>
              <a:uLnTx/>
              <a:uFillTx/>
              <a:latin typeface="Arial" pitchFamily="34" charset="0"/>
              <a:cs typeface="Arial" pitchFamily="34" charset="0"/>
            </a:endParaRPr>
          </a:p>
        </p:txBody>
      </p:sp>
      <p:pic>
        <p:nvPicPr>
          <p:cNvPr id="6" name="5 Resim"/>
          <p:cNvPicPr/>
          <p:nvPr/>
        </p:nvPicPr>
        <p:blipFill>
          <a:blip r:embed="rId3" cstate="print"/>
          <a:srcRect/>
          <a:stretch>
            <a:fillRect/>
          </a:stretch>
        </p:blipFill>
        <p:spPr bwMode="auto">
          <a:xfrm>
            <a:off x="457200" y="3886200"/>
            <a:ext cx="3810000" cy="2971800"/>
          </a:xfrm>
          <a:prstGeom prst="rect">
            <a:avLst/>
          </a:prstGeom>
          <a:noFill/>
          <a:ln w="9525">
            <a:noFill/>
            <a:miter lim="800000"/>
            <a:headEnd/>
            <a:tailEnd/>
          </a:ln>
        </p:spPr>
      </p:pic>
      <p:sp>
        <p:nvSpPr>
          <p:cNvPr id="8" name="1 Başlık"/>
          <p:cNvSpPr txBox="1">
            <a:spLocks/>
          </p:cNvSpPr>
          <p:nvPr/>
        </p:nvSpPr>
        <p:spPr>
          <a:xfrm>
            <a:off x="1524000" y="0"/>
            <a:ext cx="6400800" cy="1143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tr-TR" sz="4000" b="1" i="0" u="none" strike="noStrike" kern="1200" cap="none" spc="0" normalizeH="0" baseline="0" noProof="0" smtClean="0">
                <a:ln>
                  <a:noFill/>
                </a:ln>
                <a:solidFill>
                  <a:schemeClr val="tx2"/>
                </a:solidFill>
                <a:effectLst/>
                <a:uLnTx/>
                <a:uFillTx/>
                <a:latin typeface="Arial" pitchFamily="34" charset="0"/>
                <a:ea typeface="+mj-ea"/>
                <a:cs typeface="Arial" pitchFamily="34" charset="0"/>
              </a:rPr>
              <a:t>What CP achieved</a:t>
            </a:r>
            <a:r>
              <a:rPr kumimoji="0" lang="tr-TR" sz="4000" b="1" i="0" u="none" strike="noStrike" kern="1200" cap="none" spc="0" normalizeH="0" baseline="0" noProof="0" smtClean="0">
                <a:ln>
                  <a:noFill/>
                </a:ln>
                <a:solidFill>
                  <a:srgbClr val="FF0000"/>
                </a:solidFill>
                <a:effectLst/>
                <a:uLnTx/>
                <a:uFillTx/>
                <a:latin typeface="Arial" pitchFamily="34" charset="0"/>
                <a:ea typeface="+mj-ea"/>
                <a:cs typeface="Arial" pitchFamily="34" charset="0"/>
              </a:rPr>
              <a:t> </a:t>
            </a:r>
            <a:r>
              <a:rPr lang="tr-TR" sz="2400" b="1" smtClean="0">
                <a:solidFill>
                  <a:srgbClr val="FF0000"/>
                </a:solidFill>
                <a:latin typeface="Arial" pitchFamily="34" charset="0"/>
                <a:ea typeface="+mj-ea"/>
                <a:cs typeface="Arial" pitchFamily="34" charset="0"/>
              </a:rPr>
              <a:t>(2</a:t>
            </a:r>
            <a:r>
              <a:rPr kumimoji="0" lang="tr-TR" sz="2400" b="1" i="0" u="none" strike="noStrike" kern="1200" cap="none" spc="0" normalizeH="0" baseline="0" noProof="0" smtClean="0">
                <a:ln>
                  <a:noFill/>
                </a:ln>
                <a:solidFill>
                  <a:srgbClr val="FF0000"/>
                </a:solidFill>
                <a:effectLst/>
                <a:uLnTx/>
                <a:uFillTx/>
                <a:latin typeface="Arial" pitchFamily="34" charset="0"/>
                <a:ea typeface="+mj-ea"/>
                <a:cs typeface="Arial" pitchFamily="34" charset="0"/>
              </a:rPr>
              <a:t>)</a:t>
            </a:r>
            <a:r>
              <a:rPr kumimoji="0" lang="tr-TR" sz="4400" b="1" i="0" u="none" strike="noStrike" kern="1200" cap="none" spc="0" normalizeH="0" baseline="0" noProof="0" smtClean="0">
                <a:ln>
                  <a:noFill/>
                </a:ln>
                <a:solidFill>
                  <a:srgbClr val="FF0000"/>
                </a:solidFill>
                <a:effectLst/>
                <a:uLnTx/>
                <a:uFillTx/>
                <a:latin typeface="Arial" pitchFamily="34" charset="0"/>
                <a:ea typeface="+mj-ea"/>
                <a:cs typeface="Arial" pitchFamily="34" charset="0"/>
              </a:rPr>
              <a:t> </a:t>
            </a:r>
            <a:r>
              <a:rPr kumimoji="0" lang="tr-TR" sz="4400" b="1" i="0" u="none" strike="noStrike" kern="1200" cap="none" spc="0" normalizeH="0" baseline="0" noProof="0" smtClean="0">
                <a:ln>
                  <a:noFill/>
                </a:ln>
                <a:solidFill>
                  <a:schemeClr val="tx2"/>
                </a:solidFill>
                <a:effectLst/>
                <a:uLnTx/>
                <a:uFillTx/>
                <a:latin typeface="Arial" pitchFamily="34" charset="0"/>
                <a:ea typeface="+mj-ea"/>
                <a:cs typeface="Arial" pitchFamily="34" charset="0"/>
              </a:rPr>
              <a:t/>
            </a:r>
            <a:br>
              <a:rPr kumimoji="0" lang="tr-TR" sz="4400" b="1" i="0" u="none" strike="noStrike" kern="1200" cap="none" spc="0" normalizeH="0" baseline="0" noProof="0" smtClean="0">
                <a:ln>
                  <a:noFill/>
                </a:ln>
                <a:solidFill>
                  <a:schemeClr val="tx2"/>
                </a:solidFill>
                <a:effectLst/>
                <a:uLnTx/>
                <a:uFillTx/>
                <a:latin typeface="Arial" pitchFamily="34" charset="0"/>
                <a:ea typeface="+mj-ea"/>
                <a:cs typeface="Arial" pitchFamily="34" charset="0"/>
              </a:rPr>
            </a:br>
            <a:r>
              <a:rPr kumimoji="0" lang="tr-TR" sz="2400" b="1" i="1" u="none" strike="noStrike" kern="1200" cap="none" spc="0" normalizeH="0" baseline="0" noProof="0" smtClean="0">
                <a:ln>
                  <a:noFill/>
                </a:ln>
                <a:solidFill>
                  <a:schemeClr val="tx2"/>
                </a:solidFill>
                <a:effectLst/>
                <a:uLnTx/>
                <a:uFillTx/>
                <a:latin typeface="Arial" pitchFamily="34" charset="0"/>
                <a:ea typeface="+mj-ea"/>
                <a:cs typeface="Arial" pitchFamily="34" charset="0"/>
              </a:rPr>
              <a:t>The possibility of a new approach</a:t>
            </a:r>
            <a:endParaRPr kumimoji="0" lang="tr-TR" sz="4400" b="1" i="0" u="none" strike="noStrike" kern="1200" cap="none" spc="0" normalizeH="0" baseline="0" noProof="0" dirty="0">
              <a:ln>
                <a:noFill/>
              </a:ln>
              <a:solidFill>
                <a:schemeClr val="tx2"/>
              </a:solidFill>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28600" y="1219200"/>
            <a:ext cx="8458200" cy="1066800"/>
          </a:xfrm>
        </p:spPr>
        <p:txBody>
          <a:bodyPr>
            <a:normAutofit/>
          </a:bodyPr>
          <a:lstStyle/>
          <a:p>
            <a:r>
              <a:rPr lang="tr-TR" b="1" smtClean="0">
                <a:latin typeface="Arial" pitchFamily="34" charset="0"/>
                <a:cs typeface="Arial" pitchFamily="34" charset="0"/>
              </a:rPr>
              <a:t>Targeted events </a:t>
            </a:r>
            <a:r>
              <a:rPr lang="tr-TR" smtClean="0">
                <a:latin typeface="Arial" pitchFamily="34" charset="0"/>
                <a:cs typeface="Arial" pitchFamily="34" charset="0"/>
              </a:rPr>
              <a:t>in response to low women and youth participation:</a:t>
            </a:r>
            <a:endParaRPr lang="tr-TR" dirty="0" smtClean="0">
              <a:latin typeface="Arial" pitchFamily="34" charset="0"/>
              <a:cs typeface="Arial" pitchFamily="34" charset="0"/>
            </a:endParaRPr>
          </a:p>
        </p:txBody>
      </p:sp>
      <p:pic>
        <p:nvPicPr>
          <p:cNvPr id="1026" name="Picture 2" descr="C:\Users\TEPAV-G6\Desktop\ANAYASA PLATFORMU\AVT tanitim\samsun (6).JPG"/>
          <p:cNvPicPr>
            <a:picLocks noChangeAspect="1" noChangeArrowheads="1"/>
          </p:cNvPicPr>
          <p:nvPr/>
        </p:nvPicPr>
        <p:blipFill>
          <a:blip r:embed="rId2" cstate="print"/>
          <a:srcRect/>
          <a:stretch>
            <a:fillRect/>
          </a:stretch>
        </p:blipFill>
        <p:spPr bwMode="auto">
          <a:xfrm>
            <a:off x="4800600" y="3804062"/>
            <a:ext cx="4380753" cy="2901538"/>
          </a:xfrm>
          <a:prstGeom prst="rect">
            <a:avLst/>
          </a:prstGeom>
          <a:noFill/>
        </p:spPr>
      </p:pic>
      <p:pic>
        <p:nvPicPr>
          <p:cNvPr id="1027" name="Picture 3" descr="C:\Users\TEPAV-G6\Desktop\ANAYASA PLATFORMU\AVT tanitim\ankara kadın (5).JPG"/>
          <p:cNvPicPr>
            <a:picLocks noChangeAspect="1" noChangeArrowheads="1"/>
          </p:cNvPicPr>
          <p:nvPr/>
        </p:nvPicPr>
        <p:blipFill>
          <a:blip r:embed="rId3" cstate="print"/>
          <a:srcRect/>
          <a:stretch>
            <a:fillRect/>
          </a:stretch>
        </p:blipFill>
        <p:spPr bwMode="auto">
          <a:xfrm>
            <a:off x="193497" y="3810000"/>
            <a:ext cx="4149904" cy="2756280"/>
          </a:xfrm>
          <a:prstGeom prst="rect">
            <a:avLst/>
          </a:prstGeom>
          <a:noFill/>
        </p:spPr>
      </p:pic>
      <p:sp>
        <p:nvSpPr>
          <p:cNvPr id="6" name="2 İçerik Yer Tutucusu"/>
          <p:cNvSpPr txBox="1">
            <a:spLocks/>
          </p:cNvSpPr>
          <p:nvPr/>
        </p:nvSpPr>
        <p:spPr>
          <a:xfrm>
            <a:off x="0" y="2362200"/>
            <a:ext cx="9144000" cy="1600200"/>
          </a:xfrm>
          <a:prstGeom prst="rect">
            <a:avLst/>
          </a:prstGeom>
        </p:spPr>
        <p:txBody>
          <a:bodyPr vert="horz" lIns="91440" tIns="45720" rIns="91440" bIns="45720" numCol="2" rtlCol="0">
            <a:normAutofit/>
          </a:bodyPr>
          <a:lstStyle/>
          <a:p>
            <a:pPr marL="742950" marR="0" lvl="1" indent="-285750" algn="l" defTabSz="914400" rtl="0" eaLnBrk="1" fontAlgn="auto" latinLnBrk="0" hangingPunct="1">
              <a:lnSpc>
                <a:spcPct val="100000"/>
              </a:lnSpc>
              <a:spcBef>
                <a:spcPct val="20000"/>
              </a:spcBef>
              <a:spcAft>
                <a:spcPts val="0"/>
              </a:spcAft>
              <a:buClr>
                <a:srgbClr val="002060"/>
              </a:buClr>
              <a:buSzTx/>
              <a:buFont typeface="Wingdings" pitchFamily="2" charset="2"/>
              <a:buChar char="§"/>
              <a:tabLst/>
              <a:defRPr/>
            </a:pPr>
            <a:r>
              <a:rPr kumimoji="0" lang="tr-TR" sz="2400" b="0" i="0" u="none" strike="noStrike" kern="1200" cap="none" spc="0" normalizeH="0" baseline="0" noProof="0" dirty="0" smtClean="0">
                <a:ln>
                  <a:noFill/>
                </a:ln>
                <a:solidFill>
                  <a:schemeClr val="tx1"/>
                </a:solidFill>
                <a:effectLst/>
                <a:uLnTx/>
                <a:uFillTx/>
                <a:latin typeface="Arial" pitchFamily="34" charset="0"/>
                <a:cs typeface="Arial" pitchFamily="34" charset="0"/>
              </a:rPr>
              <a:t>~</a:t>
            </a:r>
            <a:r>
              <a:rPr kumimoji="0" lang="tr-TR" sz="2400" b="0" i="0" u="none" strike="noStrike" kern="1200" cap="none" spc="0" normalizeH="0" baseline="0" noProof="0" smtClean="0">
                <a:ln>
                  <a:noFill/>
                </a:ln>
                <a:solidFill>
                  <a:schemeClr val="tx1"/>
                </a:solidFill>
                <a:effectLst/>
                <a:uLnTx/>
                <a:uFillTx/>
                <a:latin typeface="Arial" pitchFamily="34" charset="0"/>
                <a:cs typeface="Arial" pitchFamily="34" charset="0"/>
              </a:rPr>
              <a:t>400 women participants</a:t>
            </a:r>
            <a:r>
              <a:rPr lang="tr-TR" sz="2400" smtClean="0">
                <a:latin typeface="Arial" pitchFamily="34" charset="0"/>
                <a:cs typeface="Arial" pitchFamily="34" charset="0"/>
              </a:rPr>
              <a:t> /</a:t>
            </a:r>
            <a:endParaRPr kumimoji="0" lang="tr-TR" sz="2400" b="0" i="0" u="none" strike="noStrike" kern="1200" cap="none" spc="0" normalizeH="0" baseline="0" noProof="0" dirty="0" smtClean="0">
              <a:ln>
                <a:noFill/>
              </a:ln>
              <a:solidFill>
                <a:schemeClr val="tx1"/>
              </a:solidFill>
              <a:effectLst/>
              <a:uLnTx/>
              <a:uFillTx/>
              <a:latin typeface="Arial" pitchFamily="34" charset="0"/>
              <a:cs typeface="Arial" pitchFamily="34" charset="0"/>
            </a:endParaRPr>
          </a:p>
          <a:p>
            <a:pPr marL="742950" marR="0" lvl="1" indent="-285750" algn="l" defTabSz="914400" rtl="0" eaLnBrk="1" fontAlgn="auto" latinLnBrk="0" hangingPunct="1">
              <a:lnSpc>
                <a:spcPct val="100000"/>
              </a:lnSpc>
              <a:spcBef>
                <a:spcPct val="20000"/>
              </a:spcBef>
              <a:spcAft>
                <a:spcPts val="0"/>
              </a:spcAft>
              <a:buClr>
                <a:srgbClr val="002060"/>
              </a:buClr>
              <a:buSzTx/>
              <a:tabLst/>
              <a:defRPr/>
            </a:pPr>
            <a:r>
              <a:rPr kumimoji="0" lang="tr-TR" sz="2400" b="0" i="0" u="none" strike="noStrike" kern="1200" cap="none" spc="0" normalizeH="0" baseline="0" noProof="0" smtClean="0">
                <a:ln>
                  <a:noFill/>
                </a:ln>
                <a:solidFill>
                  <a:schemeClr val="tx1"/>
                </a:solidFill>
                <a:effectLst/>
                <a:uLnTx/>
                <a:uFillTx/>
                <a:latin typeface="Arial" pitchFamily="34" charset="0"/>
                <a:cs typeface="Arial" pitchFamily="34" charset="0"/>
              </a:rPr>
              <a:t>8 March Ankara Assembly</a:t>
            </a:r>
            <a:endParaRPr kumimoji="0" lang="tr-TR" sz="2400" b="0" i="0" u="none" strike="noStrike" kern="1200" cap="none" spc="0" normalizeH="0" baseline="0" noProof="0" dirty="0" smtClean="0">
              <a:ln>
                <a:noFill/>
              </a:ln>
              <a:solidFill>
                <a:schemeClr val="tx1"/>
              </a:solidFill>
              <a:effectLst/>
              <a:uLnTx/>
              <a:uFillTx/>
              <a:latin typeface="Arial" pitchFamily="34" charset="0"/>
              <a:cs typeface="Arial" pitchFamily="34" charset="0"/>
            </a:endParaRPr>
          </a:p>
          <a:p>
            <a:pPr marL="742950" marR="0" lvl="1" indent="-285750" algn="l" defTabSz="914400" rtl="0" eaLnBrk="1" fontAlgn="auto" latinLnBrk="0" hangingPunct="1">
              <a:lnSpc>
                <a:spcPct val="100000"/>
              </a:lnSpc>
              <a:spcBef>
                <a:spcPct val="20000"/>
              </a:spcBef>
              <a:spcAft>
                <a:spcPts val="0"/>
              </a:spcAft>
              <a:buClr>
                <a:srgbClr val="002060"/>
              </a:buClr>
              <a:buSzTx/>
              <a:buFont typeface="Wingdings" pitchFamily="2" charset="2"/>
              <a:buChar char="§"/>
              <a:tabLst/>
              <a:defRPr/>
            </a:pPr>
            <a:endParaRPr kumimoji="0" lang="tr-TR" sz="2400" b="0" i="0" u="none" strike="noStrike" kern="1200" cap="none" spc="0" normalizeH="0" baseline="0" noProof="0" dirty="0" smtClean="0">
              <a:ln>
                <a:noFill/>
              </a:ln>
              <a:solidFill>
                <a:schemeClr val="tx1"/>
              </a:solidFill>
              <a:effectLst/>
              <a:uLnTx/>
              <a:uFillTx/>
              <a:latin typeface="Arial" pitchFamily="34" charset="0"/>
              <a:cs typeface="Arial" pitchFamily="34" charset="0"/>
            </a:endParaRPr>
          </a:p>
          <a:p>
            <a:pPr marL="742950" marR="0" lvl="1" indent="-285750" algn="l" defTabSz="914400" rtl="0" eaLnBrk="1" fontAlgn="auto" latinLnBrk="0" hangingPunct="1">
              <a:lnSpc>
                <a:spcPct val="100000"/>
              </a:lnSpc>
              <a:spcBef>
                <a:spcPct val="20000"/>
              </a:spcBef>
              <a:spcAft>
                <a:spcPts val="0"/>
              </a:spcAft>
              <a:buClr>
                <a:srgbClr val="002060"/>
              </a:buClr>
              <a:buSzTx/>
              <a:buFont typeface="Wingdings" pitchFamily="2" charset="2"/>
              <a:buChar char="§"/>
              <a:tabLst/>
              <a:defRPr/>
            </a:pPr>
            <a:r>
              <a:rPr kumimoji="0" lang="tr-TR" sz="2400" b="0" i="0" u="none" strike="noStrike" kern="1200" cap="none" spc="0" normalizeH="0" baseline="0" noProof="0" dirty="0" smtClean="0">
                <a:ln>
                  <a:noFill/>
                </a:ln>
                <a:solidFill>
                  <a:schemeClr val="tx1"/>
                </a:solidFill>
                <a:effectLst/>
                <a:uLnTx/>
                <a:uFillTx/>
                <a:latin typeface="Arial" pitchFamily="34" charset="0"/>
                <a:cs typeface="Arial" pitchFamily="34" charset="0"/>
              </a:rPr>
              <a:t>~</a:t>
            </a:r>
            <a:r>
              <a:rPr kumimoji="0" lang="tr-TR" sz="2400" b="0" i="0" u="none" strike="noStrike" kern="1200" cap="none" spc="0" normalizeH="0" baseline="0" noProof="0" smtClean="0">
                <a:ln>
                  <a:noFill/>
                </a:ln>
                <a:solidFill>
                  <a:schemeClr val="tx1"/>
                </a:solidFill>
                <a:effectLst/>
                <a:uLnTx/>
                <a:uFillTx/>
                <a:latin typeface="Arial" pitchFamily="34" charset="0"/>
                <a:cs typeface="Arial" pitchFamily="34" charset="0"/>
              </a:rPr>
              <a:t>350 young participants /</a:t>
            </a:r>
            <a:endParaRPr kumimoji="0" lang="tr-TR" sz="2400" b="0" i="0" u="none" strike="noStrike" kern="1200" cap="none" spc="0" normalizeH="0" baseline="0" noProof="0" dirty="0" smtClean="0">
              <a:ln>
                <a:noFill/>
              </a:ln>
              <a:solidFill>
                <a:schemeClr val="tx1"/>
              </a:solidFill>
              <a:effectLst/>
              <a:uLnTx/>
              <a:uFillTx/>
              <a:latin typeface="Arial" pitchFamily="34" charset="0"/>
              <a:cs typeface="Arial" pitchFamily="34" charset="0"/>
            </a:endParaRPr>
          </a:p>
          <a:p>
            <a:pPr marL="742950" marR="0" lvl="1" indent="-285750" algn="l" defTabSz="914400" rtl="0" eaLnBrk="1" fontAlgn="auto" latinLnBrk="0" hangingPunct="1">
              <a:lnSpc>
                <a:spcPct val="100000"/>
              </a:lnSpc>
              <a:spcBef>
                <a:spcPct val="20000"/>
              </a:spcBef>
              <a:spcAft>
                <a:spcPts val="0"/>
              </a:spcAft>
              <a:buClr>
                <a:srgbClr val="002060"/>
              </a:buClr>
              <a:buSzTx/>
              <a:tabLst/>
              <a:defRPr/>
            </a:pPr>
            <a:r>
              <a:rPr kumimoji="0" lang="tr-TR" sz="2400" b="0" i="0" u="none" strike="noStrike" kern="1200" cap="none" spc="0" normalizeH="0" baseline="0" noProof="0" smtClean="0">
                <a:ln>
                  <a:noFill/>
                </a:ln>
                <a:solidFill>
                  <a:schemeClr val="tx1"/>
                </a:solidFill>
                <a:effectLst/>
                <a:uLnTx/>
                <a:uFillTx/>
                <a:latin typeface="Arial" pitchFamily="34" charset="0"/>
                <a:cs typeface="Arial" pitchFamily="34" charset="0"/>
              </a:rPr>
              <a:t>25 March Samsun Assembly</a:t>
            </a:r>
            <a:endParaRPr kumimoji="0" lang="tr-TR" sz="2400" b="0" i="0" u="none" strike="noStrike" kern="1200" cap="none" spc="0" normalizeH="0" baseline="0" noProof="0" dirty="0" smtClean="0">
              <a:ln>
                <a:noFill/>
              </a:ln>
              <a:solidFill>
                <a:schemeClr val="tx1"/>
              </a:solidFill>
              <a:effectLst/>
              <a:uLnTx/>
              <a:uFillTx/>
              <a:latin typeface="Arial" pitchFamily="34" charset="0"/>
              <a:cs typeface="Arial" pitchFamily="34" charset="0"/>
            </a:endParaRPr>
          </a:p>
        </p:txBody>
      </p:sp>
      <p:sp>
        <p:nvSpPr>
          <p:cNvPr id="8" name="1 Başlık"/>
          <p:cNvSpPr txBox="1">
            <a:spLocks/>
          </p:cNvSpPr>
          <p:nvPr/>
        </p:nvSpPr>
        <p:spPr>
          <a:xfrm>
            <a:off x="1524000" y="0"/>
            <a:ext cx="6400800" cy="1143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tr-TR" sz="4000" b="1" i="0" u="none" strike="noStrike" kern="1200" cap="none" spc="0" normalizeH="0" baseline="0" noProof="0" smtClean="0">
                <a:ln>
                  <a:noFill/>
                </a:ln>
                <a:solidFill>
                  <a:schemeClr val="tx2"/>
                </a:solidFill>
                <a:effectLst/>
                <a:uLnTx/>
                <a:uFillTx/>
                <a:latin typeface="Arial" pitchFamily="34" charset="0"/>
                <a:ea typeface="+mj-ea"/>
                <a:cs typeface="Arial" pitchFamily="34" charset="0"/>
              </a:rPr>
              <a:t>What CP achieved</a:t>
            </a:r>
            <a:r>
              <a:rPr kumimoji="0" lang="tr-TR" sz="4000" b="1" i="0" u="none" strike="noStrike" kern="1200" cap="none" spc="0" normalizeH="0" baseline="0" noProof="0" smtClean="0">
                <a:ln>
                  <a:noFill/>
                </a:ln>
                <a:solidFill>
                  <a:srgbClr val="FF0000"/>
                </a:solidFill>
                <a:effectLst/>
                <a:uLnTx/>
                <a:uFillTx/>
                <a:latin typeface="Arial" pitchFamily="34" charset="0"/>
                <a:ea typeface="+mj-ea"/>
                <a:cs typeface="Arial" pitchFamily="34" charset="0"/>
              </a:rPr>
              <a:t> </a:t>
            </a:r>
            <a:r>
              <a:rPr lang="tr-TR" sz="2400" b="1" smtClean="0">
                <a:solidFill>
                  <a:srgbClr val="FF0000"/>
                </a:solidFill>
                <a:latin typeface="Arial" pitchFamily="34" charset="0"/>
                <a:ea typeface="+mj-ea"/>
                <a:cs typeface="Arial" pitchFamily="34" charset="0"/>
              </a:rPr>
              <a:t>(3</a:t>
            </a:r>
            <a:r>
              <a:rPr kumimoji="0" lang="tr-TR" sz="2400" b="1" i="0" u="none" strike="noStrike" kern="1200" cap="none" spc="0" normalizeH="0" baseline="0" noProof="0" smtClean="0">
                <a:ln>
                  <a:noFill/>
                </a:ln>
                <a:solidFill>
                  <a:srgbClr val="FF0000"/>
                </a:solidFill>
                <a:effectLst/>
                <a:uLnTx/>
                <a:uFillTx/>
                <a:latin typeface="Arial" pitchFamily="34" charset="0"/>
                <a:ea typeface="+mj-ea"/>
                <a:cs typeface="Arial" pitchFamily="34" charset="0"/>
              </a:rPr>
              <a:t>)</a:t>
            </a:r>
            <a:r>
              <a:rPr kumimoji="0" lang="tr-TR" sz="4400" b="1" i="0" u="none" strike="noStrike" kern="1200" cap="none" spc="0" normalizeH="0" baseline="0" noProof="0" smtClean="0">
                <a:ln>
                  <a:noFill/>
                </a:ln>
                <a:solidFill>
                  <a:srgbClr val="FF0000"/>
                </a:solidFill>
                <a:effectLst/>
                <a:uLnTx/>
                <a:uFillTx/>
                <a:latin typeface="Arial" pitchFamily="34" charset="0"/>
                <a:ea typeface="+mj-ea"/>
                <a:cs typeface="Arial" pitchFamily="34" charset="0"/>
              </a:rPr>
              <a:t> </a:t>
            </a:r>
            <a:r>
              <a:rPr kumimoji="0" lang="tr-TR" sz="4400" b="1" i="0" u="none" strike="noStrike" kern="1200" cap="none" spc="0" normalizeH="0" baseline="0" noProof="0" smtClean="0">
                <a:ln>
                  <a:noFill/>
                </a:ln>
                <a:solidFill>
                  <a:schemeClr val="tx2"/>
                </a:solidFill>
                <a:effectLst/>
                <a:uLnTx/>
                <a:uFillTx/>
                <a:latin typeface="Arial" pitchFamily="34" charset="0"/>
                <a:ea typeface="+mj-ea"/>
                <a:cs typeface="Arial" pitchFamily="34" charset="0"/>
              </a:rPr>
              <a:t/>
            </a:r>
            <a:br>
              <a:rPr kumimoji="0" lang="tr-TR" sz="4400" b="1" i="0" u="none" strike="noStrike" kern="1200" cap="none" spc="0" normalizeH="0" baseline="0" noProof="0" smtClean="0">
                <a:ln>
                  <a:noFill/>
                </a:ln>
                <a:solidFill>
                  <a:schemeClr val="tx2"/>
                </a:solidFill>
                <a:effectLst/>
                <a:uLnTx/>
                <a:uFillTx/>
                <a:latin typeface="Arial" pitchFamily="34" charset="0"/>
                <a:ea typeface="+mj-ea"/>
                <a:cs typeface="Arial" pitchFamily="34" charset="0"/>
              </a:rPr>
            </a:br>
            <a:r>
              <a:rPr kumimoji="0" lang="tr-TR" sz="2400" b="1" i="1" u="none" strike="noStrike" kern="1200" cap="none" spc="0" normalizeH="0" baseline="0" noProof="0" smtClean="0">
                <a:ln>
                  <a:noFill/>
                </a:ln>
                <a:solidFill>
                  <a:schemeClr val="tx2"/>
                </a:solidFill>
                <a:effectLst/>
                <a:uLnTx/>
                <a:uFillTx/>
                <a:latin typeface="Arial" pitchFamily="34" charset="0"/>
                <a:ea typeface="+mj-ea"/>
                <a:cs typeface="Arial" pitchFamily="34" charset="0"/>
              </a:rPr>
              <a:t>Empowering women and youth</a:t>
            </a:r>
            <a:endParaRPr kumimoji="0" lang="tr-TR" sz="4400" b="1" i="0" u="none" strike="noStrike" kern="1200" cap="none" spc="0" normalizeH="0" baseline="0" noProof="0" dirty="0">
              <a:ln>
                <a:noFill/>
              </a:ln>
              <a:solidFill>
                <a:schemeClr val="tx2"/>
              </a:solidFill>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28600" y="1371600"/>
            <a:ext cx="8915400" cy="1066800"/>
          </a:xfrm>
        </p:spPr>
        <p:txBody>
          <a:bodyPr>
            <a:normAutofit/>
          </a:bodyPr>
          <a:lstStyle/>
          <a:p>
            <a:r>
              <a:rPr lang="tr-TR" sz="2800" b="1" smtClean="0">
                <a:latin typeface="Arial" pitchFamily="34" charset="0"/>
                <a:cs typeface="Arial" pitchFamily="34" charset="0"/>
              </a:rPr>
              <a:t>More efforts to encourage women’s participation</a:t>
            </a:r>
            <a:endParaRPr lang="tr-TR" sz="2800" b="1" dirty="0" smtClean="0">
              <a:latin typeface="Arial" pitchFamily="34" charset="0"/>
              <a:cs typeface="Arial" pitchFamily="34" charset="0"/>
            </a:endParaRPr>
          </a:p>
        </p:txBody>
      </p:sp>
      <p:sp>
        <p:nvSpPr>
          <p:cNvPr id="6" name="2 İçerik Yer Tutucusu"/>
          <p:cNvSpPr txBox="1">
            <a:spLocks/>
          </p:cNvSpPr>
          <p:nvPr/>
        </p:nvSpPr>
        <p:spPr>
          <a:xfrm>
            <a:off x="0" y="2133600"/>
            <a:ext cx="9144000" cy="1524000"/>
          </a:xfrm>
          <a:prstGeom prst="rect">
            <a:avLst/>
          </a:prstGeom>
        </p:spPr>
        <p:txBody>
          <a:bodyPr vert="horz" lIns="91440" tIns="45720" rIns="91440" bIns="45720" numCol="2" rtlCol="0">
            <a:noAutofit/>
          </a:bodyPr>
          <a:lstStyle/>
          <a:p>
            <a:pPr marL="742950" marR="0" lvl="1" indent="-285750" algn="l" defTabSz="914400" rtl="0" eaLnBrk="1" fontAlgn="auto" latinLnBrk="0" hangingPunct="1">
              <a:lnSpc>
                <a:spcPct val="100000"/>
              </a:lnSpc>
              <a:spcBef>
                <a:spcPct val="20000"/>
              </a:spcBef>
              <a:spcAft>
                <a:spcPts val="0"/>
              </a:spcAft>
              <a:buClr>
                <a:srgbClr val="002060"/>
              </a:buClr>
              <a:buSzTx/>
              <a:buFont typeface="Wingdings" pitchFamily="2" charset="2"/>
              <a:buChar char="§"/>
              <a:tabLst/>
              <a:defRPr/>
            </a:pPr>
            <a:r>
              <a:rPr kumimoji="0" lang="tr-TR" sz="2000" b="0" i="0" u="none" strike="noStrike" kern="1200" cap="none" spc="0" normalizeH="0" baseline="0" noProof="0" smtClean="0">
                <a:ln>
                  <a:noFill/>
                </a:ln>
                <a:solidFill>
                  <a:schemeClr val="tx1"/>
                </a:solidFill>
                <a:effectLst/>
                <a:uLnTx/>
                <a:uFillTx/>
                <a:latin typeface="Arial" pitchFamily="34" charset="0"/>
                <a:cs typeface="Arial" pitchFamily="34" charset="0"/>
              </a:rPr>
              <a:t>Child care centers</a:t>
            </a:r>
            <a:r>
              <a:rPr kumimoji="0" lang="tr-TR" sz="2000" b="0" i="0" u="none" strike="noStrike" kern="1200" cap="none" spc="0" normalizeH="0" noProof="0" smtClean="0">
                <a:ln>
                  <a:noFill/>
                </a:ln>
                <a:solidFill>
                  <a:schemeClr val="tx1"/>
                </a:solidFill>
                <a:effectLst/>
                <a:uLnTx/>
                <a:uFillTx/>
                <a:latin typeface="Arial" pitchFamily="34" charset="0"/>
                <a:cs typeface="Arial" pitchFamily="34" charset="0"/>
              </a:rPr>
              <a:t> </a:t>
            </a:r>
            <a:endParaRPr kumimoji="0" lang="tr-TR" sz="2000" b="0" i="0" u="none" strike="noStrike" kern="1200" cap="none" spc="0" normalizeH="0" noProof="0" dirty="0" smtClean="0">
              <a:ln>
                <a:noFill/>
              </a:ln>
              <a:solidFill>
                <a:schemeClr val="tx1"/>
              </a:solidFill>
              <a:effectLst/>
              <a:uLnTx/>
              <a:uFillTx/>
              <a:latin typeface="Arial" pitchFamily="34" charset="0"/>
              <a:cs typeface="Arial" pitchFamily="34" charset="0"/>
            </a:endParaRPr>
          </a:p>
          <a:p>
            <a:pPr marL="742950" marR="0" lvl="1" indent="-285750" algn="l" defTabSz="914400" rtl="0" eaLnBrk="1" fontAlgn="auto" latinLnBrk="0" hangingPunct="1">
              <a:lnSpc>
                <a:spcPct val="100000"/>
              </a:lnSpc>
              <a:spcBef>
                <a:spcPct val="20000"/>
              </a:spcBef>
              <a:spcAft>
                <a:spcPts val="0"/>
              </a:spcAft>
              <a:buClr>
                <a:srgbClr val="002060"/>
              </a:buClr>
              <a:buSzTx/>
              <a:buFont typeface="Wingdings" pitchFamily="2" charset="2"/>
              <a:buChar char="§"/>
              <a:tabLst/>
              <a:defRPr/>
            </a:pPr>
            <a:r>
              <a:rPr lang="tr-TR" sz="2000" baseline="0" smtClean="0">
                <a:latin typeface="Arial" pitchFamily="34" charset="0"/>
                <a:cs typeface="Arial" pitchFamily="34" charset="0"/>
              </a:rPr>
              <a:t>Quotas for woman</a:t>
            </a:r>
            <a:r>
              <a:rPr lang="tr-TR" sz="2000" smtClean="0">
                <a:latin typeface="Arial" pitchFamily="34" charset="0"/>
                <a:cs typeface="Arial" pitchFamily="34" charset="0"/>
              </a:rPr>
              <a:t> representatives of CSOs</a:t>
            </a:r>
            <a:endParaRPr lang="tr-TR" sz="2000" dirty="0" smtClean="0">
              <a:latin typeface="Arial" pitchFamily="34" charset="0"/>
              <a:cs typeface="Arial" pitchFamily="34" charset="0"/>
            </a:endParaRPr>
          </a:p>
          <a:p>
            <a:pPr marL="742950" marR="0" lvl="1" indent="-285750" algn="l" defTabSz="914400" rtl="0" eaLnBrk="1" fontAlgn="auto" latinLnBrk="0" hangingPunct="1">
              <a:lnSpc>
                <a:spcPct val="100000"/>
              </a:lnSpc>
              <a:spcBef>
                <a:spcPct val="20000"/>
              </a:spcBef>
              <a:spcAft>
                <a:spcPts val="0"/>
              </a:spcAft>
              <a:buClr>
                <a:srgbClr val="002060"/>
              </a:buClr>
              <a:buSzTx/>
              <a:buFont typeface="Wingdings" pitchFamily="2" charset="2"/>
              <a:buChar char="§"/>
              <a:tabLst/>
              <a:defRPr/>
            </a:pPr>
            <a:endParaRPr lang="tr-TR" sz="2000" dirty="0" smtClean="0">
              <a:latin typeface="Arial" pitchFamily="34" charset="0"/>
              <a:cs typeface="Arial" pitchFamily="34" charset="0"/>
            </a:endParaRPr>
          </a:p>
          <a:p>
            <a:pPr marL="742950" marR="0" lvl="1" indent="-285750" algn="l" defTabSz="914400" rtl="0" eaLnBrk="1" fontAlgn="auto" latinLnBrk="0" hangingPunct="1">
              <a:lnSpc>
                <a:spcPct val="100000"/>
              </a:lnSpc>
              <a:spcBef>
                <a:spcPct val="20000"/>
              </a:spcBef>
              <a:spcAft>
                <a:spcPts val="0"/>
              </a:spcAft>
              <a:buClr>
                <a:srgbClr val="002060"/>
              </a:buClr>
              <a:buSzTx/>
              <a:buFont typeface="Wingdings" pitchFamily="2" charset="2"/>
              <a:buChar char="§"/>
              <a:tabLst/>
              <a:defRPr/>
            </a:pPr>
            <a:endParaRPr lang="tr-TR" sz="2000" dirty="0" smtClean="0">
              <a:latin typeface="Arial" pitchFamily="34" charset="0"/>
              <a:cs typeface="Arial" pitchFamily="34" charset="0"/>
            </a:endParaRPr>
          </a:p>
          <a:p>
            <a:pPr marL="742950" marR="0" lvl="1" indent="-285750" algn="l" defTabSz="914400" rtl="0" eaLnBrk="1" fontAlgn="auto" latinLnBrk="0" hangingPunct="1">
              <a:lnSpc>
                <a:spcPct val="100000"/>
              </a:lnSpc>
              <a:spcBef>
                <a:spcPct val="20000"/>
              </a:spcBef>
              <a:spcAft>
                <a:spcPts val="0"/>
              </a:spcAft>
              <a:buClr>
                <a:srgbClr val="002060"/>
              </a:buClr>
              <a:buSzTx/>
              <a:buFont typeface="Wingdings" pitchFamily="2" charset="2"/>
              <a:buChar char="§"/>
              <a:tabLst/>
              <a:defRPr/>
            </a:pPr>
            <a:r>
              <a:rPr kumimoji="0" lang="tr-TR" sz="2000" b="0" i="0" u="none" strike="noStrike" kern="1200" cap="none" spc="0" normalizeH="0" baseline="0" noProof="0" smtClean="0">
                <a:ln>
                  <a:noFill/>
                </a:ln>
                <a:solidFill>
                  <a:schemeClr val="tx1"/>
                </a:solidFill>
                <a:effectLst/>
                <a:uLnTx/>
                <a:uFillTx/>
                <a:latin typeface="Arial" pitchFamily="34" charset="0"/>
                <a:cs typeface="Arial" pitchFamily="34" charset="0"/>
              </a:rPr>
              <a:t>Call Center’s prioritized calls</a:t>
            </a:r>
          </a:p>
          <a:p>
            <a:pPr marL="742950" marR="0" lvl="1" indent="-285750" algn="l" defTabSz="914400" rtl="0" eaLnBrk="1" fontAlgn="auto" latinLnBrk="0" hangingPunct="1">
              <a:lnSpc>
                <a:spcPct val="100000"/>
              </a:lnSpc>
              <a:spcBef>
                <a:spcPct val="20000"/>
              </a:spcBef>
              <a:spcAft>
                <a:spcPts val="0"/>
              </a:spcAft>
              <a:buClr>
                <a:srgbClr val="002060"/>
              </a:buClr>
              <a:buSzTx/>
              <a:buFont typeface="Wingdings" pitchFamily="2" charset="2"/>
              <a:buChar char="§"/>
              <a:tabLst/>
              <a:defRPr/>
            </a:pPr>
            <a:r>
              <a:rPr lang="tr-TR" sz="2000" smtClean="0">
                <a:latin typeface="Arial" pitchFamily="34" charset="0"/>
                <a:cs typeface="Arial" pitchFamily="34" charset="0"/>
              </a:rPr>
              <a:t>A woman’s voice message randomly invited woman citizens</a:t>
            </a:r>
            <a:endParaRPr lang="tr-TR" sz="2000" dirty="0" smtClean="0">
              <a:latin typeface="Arial" pitchFamily="34" charset="0"/>
              <a:cs typeface="Arial" pitchFamily="34" charset="0"/>
            </a:endParaRPr>
          </a:p>
          <a:p>
            <a:pPr marL="742950" marR="0" lvl="1" indent="-285750" algn="l" defTabSz="914400" rtl="0" eaLnBrk="1" fontAlgn="auto" latinLnBrk="0" hangingPunct="1">
              <a:lnSpc>
                <a:spcPct val="100000"/>
              </a:lnSpc>
              <a:spcBef>
                <a:spcPct val="20000"/>
              </a:spcBef>
              <a:spcAft>
                <a:spcPts val="0"/>
              </a:spcAft>
              <a:buClr>
                <a:srgbClr val="002060"/>
              </a:buClr>
              <a:buSzTx/>
              <a:buFont typeface="Wingdings" pitchFamily="2" charset="2"/>
              <a:buChar char="§"/>
              <a:tabLst/>
              <a:defRPr/>
            </a:pPr>
            <a:endParaRPr kumimoji="0" lang="tr-TR" sz="2000" b="0" i="0" u="none" strike="noStrike" kern="1200" cap="none" spc="0" normalizeH="0" baseline="0" noProof="0" dirty="0" smtClean="0">
              <a:ln>
                <a:noFill/>
              </a:ln>
              <a:solidFill>
                <a:schemeClr val="tx1"/>
              </a:solidFill>
              <a:effectLst/>
              <a:uLnTx/>
              <a:uFillTx/>
              <a:latin typeface="Arial" pitchFamily="34" charset="0"/>
              <a:cs typeface="Arial" pitchFamily="34" charset="0"/>
            </a:endParaRPr>
          </a:p>
        </p:txBody>
      </p:sp>
      <p:pic>
        <p:nvPicPr>
          <p:cNvPr id="68610" name="Picture 2" descr="http://a7.sphotos.ak.fbcdn.net/hphotos-ak-ash4/459566_376547495729522_181049101946030_1115288_1062373536_o.jpg"/>
          <p:cNvPicPr>
            <a:picLocks noChangeAspect="1" noChangeArrowheads="1"/>
          </p:cNvPicPr>
          <p:nvPr/>
        </p:nvPicPr>
        <p:blipFill>
          <a:blip r:embed="rId2" cstate="print"/>
          <a:srcRect/>
          <a:stretch>
            <a:fillRect/>
          </a:stretch>
        </p:blipFill>
        <p:spPr bwMode="auto">
          <a:xfrm>
            <a:off x="-68784" y="3657600"/>
            <a:ext cx="4488383" cy="2971800"/>
          </a:xfrm>
          <a:prstGeom prst="rect">
            <a:avLst/>
          </a:prstGeom>
          <a:noFill/>
        </p:spPr>
      </p:pic>
      <p:pic>
        <p:nvPicPr>
          <p:cNvPr id="68612" name="Picture 4" descr="http://a7.sphotos.ak.fbcdn.net/hphotos-ak-ash3/575181_363124273738511_181049101946030_1080324_800160927_n.jpg"/>
          <p:cNvPicPr>
            <a:picLocks noChangeAspect="1" noChangeArrowheads="1"/>
          </p:cNvPicPr>
          <p:nvPr/>
        </p:nvPicPr>
        <p:blipFill>
          <a:blip r:embed="rId3" cstate="print"/>
          <a:srcRect/>
          <a:stretch>
            <a:fillRect/>
          </a:stretch>
        </p:blipFill>
        <p:spPr bwMode="auto">
          <a:xfrm>
            <a:off x="4443010" y="3657600"/>
            <a:ext cx="4700990" cy="3124200"/>
          </a:xfrm>
          <a:prstGeom prst="rect">
            <a:avLst/>
          </a:prstGeom>
          <a:noFill/>
        </p:spPr>
      </p:pic>
      <p:sp>
        <p:nvSpPr>
          <p:cNvPr id="8" name="1 Başlık"/>
          <p:cNvSpPr txBox="1">
            <a:spLocks/>
          </p:cNvSpPr>
          <p:nvPr/>
        </p:nvSpPr>
        <p:spPr>
          <a:xfrm>
            <a:off x="1524000" y="0"/>
            <a:ext cx="6400800" cy="1143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tr-TR" sz="4000" b="1" i="0" u="none" strike="noStrike" kern="1200" cap="none" spc="0" normalizeH="0" baseline="0" noProof="0" smtClean="0">
                <a:ln>
                  <a:noFill/>
                </a:ln>
                <a:solidFill>
                  <a:schemeClr val="tx2"/>
                </a:solidFill>
                <a:effectLst/>
                <a:uLnTx/>
                <a:uFillTx/>
                <a:latin typeface="Arial" pitchFamily="34" charset="0"/>
                <a:ea typeface="+mj-ea"/>
                <a:cs typeface="Arial" pitchFamily="34" charset="0"/>
              </a:rPr>
              <a:t>What CP achieved</a:t>
            </a:r>
            <a:r>
              <a:rPr kumimoji="0" lang="tr-TR" sz="4000" b="1" i="0" u="none" strike="noStrike" kern="1200" cap="none" spc="0" normalizeH="0" baseline="0" noProof="0" smtClean="0">
                <a:ln>
                  <a:noFill/>
                </a:ln>
                <a:solidFill>
                  <a:srgbClr val="FF0000"/>
                </a:solidFill>
                <a:effectLst/>
                <a:uLnTx/>
                <a:uFillTx/>
                <a:latin typeface="Arial" pitchFamily="34" charset="0"/>
                <a:ea typeface="+mj-ea"/>
                <a:cs typeface="Arial" pitchFamily="34" charset="0"/>
              </a:rPr>
              <a:t> </a:t>
            </a:r>
            <a:r>
              <a:rPr lang="tr-TR" sz="2400" b="1" smtClean="0">
                <a:solidFill>
                  <a:srgbClr val="FF0000"/>
                </a:solidFill>
                <a:latin typeface="Arial" pitchFamily="34" charset="0"/>
                <a:ea typeface="+mj-ea"/>
                <a:cs typeface="Arial" pitchFamily="34" charset="0"/>
              </a:rPr>
              <a:t>(4</a:t>
            </a:r>
            <a:r>
              <a:rPr kumimoji="0" lang="tr-TR" sz="2400" b="1" i="0" u="none" strike="noStrike" kern="1200" cap="none" spc="0" normalizeH="0" baseline="0" noProof="0" smtClean="0">
                <a:ln>
                  <a:noFill/>
                </a:ln>
                <a:solidFill>
                  <a:srgbClr val="FF0000"/>
                </a:solidFill>
                <a:effectLst/>
                <a:uLnTx/>
                <a:uFillTx/>
                <a:latin typeface="Arial" pitchFamily="34" charset="0"/>
                <a:ea typeface="+mj-ea"/>
                <a:cs typeface="Arial" pitchFamily="34" charset="0"/>
              </a:rPr>
              <a:t>)</a:t>
            </a:r>
            <a:r>
              <a:rPr kumimoji="0" lang="tr-TR" sz="4400" b="1" i="0" u="none" strike="noStrike" kern="1200" cap="none" spc="0" normalizeH="0" baseline="0" noProof="0" smtClean="0">
                <a:ln>
                  <a:noFill/>
                </a:ln>
                <a:solidFill>
                  <a:srgbClr val="FF0000"/>
                </a:solidFill>
                <a:effectLst/>
                <a:uLnTx/>
                <a:uFillTx/>
                <a:latin typeface="Arial" pitchFamily="34" charset="0"/>
                <a:ea typeface="+mj-ea"/>
                <a:cs typeface="Arial" pitchFamily="34" charset="0"/>
              </a:rPr>
              <a:t> </a:t>
            </a:r>
            <a:r>
              <a:rPr kumimoji="0" lang="tr-TR" sz="4400" b="1" i="0" u="none" strike="noStrike" kern="1200" cap="none" spc="0" normalizeH="0" baseline="0" noProof="0" smtClean="0">
                <a:ln>
                  <a:noFill/>
                </a:ln>
                <a:solidFill>
                  <a:schemeClr val="tx2"/>
                </a:solidFill>
                <a:effectLst/>
                <a:uLnTx/>
                <a:uFillTx/>
                <a:latin typeface="Arial" pitchFamily="34" charset="0"/>
                <a:ea typeface="+mj-ea"/>
                <a:cs typeface="Arial" pitchFamily="34" charset="0"/>
              </a:rPr>
              <a:t/>
            </a:r>
            <a:br>
              <a:rPr kumimoji="0" lang="tr-TR" sz="4400" b="1" i="0" u="none" strike="noStrike" kern="1200" cap="none" spc="0" normalizeH="0" baseline="0" noProof="0" smtClean="0">
                <a:ln>
                  <a:noFill/>
                </a:ln>
                <a:solidFill>
                  <a:schemeClr val="tx2"/>
                </a:solidFill>
                <a:effectLst/>
                <a:uLnTx/>
                <a:uFillTx/>
                <a:latin typeface="Arial" pitchFamily="34" charset="0"/>
                <a:ea typeface="+mj-ea"/>
                <a:cs typeface="Arial" pitchFamily="34" charset="0"/>
              </a:rPr>
            </a:br>
            <a:r>
              <a:rPr kumimoji="0" lang="tr-TR" sz="2400" b="1" i="1" u="none" strike="noStrike" kern="1200" cap="none" spc="0" normalizeH="0" baseline="0" noProof="0" smtClean="0">
                <a:ln>
                  <a:noFill/>
                </a:ln>
                <a:solidFill>
                  <a:schemeClr val="tx2"/>
                </a:solidFill>
                <a:effectLst/>
                <a:uLnTx/>
                <a:uFillTx/>
                <a:latin typeface="Arial" pitchFamily="34" charset="0"/>
                <a:ea typeface="+mj-ea"/>
                <a:cs typeface="Arial" pitchFamily="34" charset="0"/>
              </a:rPr>
              <a:t>Trying hard to</a:t>
            </a:r>
            <a:r>
              <a:rPr kumimoji="0" lang="tr-TR" sz="2400" b="1" i="1" u="none" strike="noStrike" kern="1200" cap="none" spc="0" normalizeH="0" noProof="0" smtClean="0">
                <a:ln>
                  <a:noFill/>
                </a:ln>
                <a:solidFill>
                  <a:schemeClr val="tx2"/>
                </a:solidFill>
                <a:effectLst/>
                <a:uLnTx/>
                <a:uFillTx/>
                <a:latin typeface="Arial" pitchFamily="34" charset="0"/>
                <a:ea typeface="+mj-ea"/>
                <a:cs typeface="Arial" pitchFamily="34" charset="0"/>
              </a:rPr>
              <a:t> overcome gender inequality</a:t>
            </a:r>
            <a:endParaRPr kumimoji="0" lang="tr-TR" sz="4400" b="1" i="0" u="none" strike="noStrike" kern="1200" cap="none" spc="0" normalizeH="0" baseline="0" noProof="0" dirty="0">
              <a:ln>
                <a:noFill/>
              </a:ln>
              <a:solidFill>
                <a:schemeClr val="tx2"/>
              </a:solidFill>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2 İçerik Yer Tutucusu"/>
          <p:cNvSpPr txBox="1">
            <a:spLocks/>
          </p:cNvSpPr>
          <p:nvPr/>
        </p:nvSpPr>
        <p:spPr>
          <a:xfrm>
            <a:off x="228600" y="1143000"/>
            <a:ext cx="8458200" cy="1066800"/>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
                <a:srgbClr val="C00000"/>
              </a:buClr>
              <a:buSzTx/>
              <a:buFont typeface="Arial" pitchFamily="34" charset="0"/>
              <a:buChar char="•"/>
              <a:tabLst/>
              <a:defRPr/>
            </a:pPr>
            <a:r>
              <a:rPr kumimoji="0" lang="tr-TR" sz="2800" b="0" i="0" u="none" strike="noStrike" kern="1200" cap="none" spc="0" normalizeH="0" baseline="0" noProof="0" smtClean="0">
                <a:ln>
                  <a:noFill/>
                </a:ln>
                <a:solidFill>
                  <a:schemeClr val="tx1"/>
                </a:solidFill>
                <a:effectLst/>
                <a:uLnTx/>
                <a:uFillTx/>
                <a:latin typeface="Arial" pitchFamily="34" charset="0"/>
                <a:cs typeface="Arial" pitchFamily="34" charset="0"/>
              </a:rPr>
              <a:t>A highly influential “</a:t>
            </a:r>
            <a:r>
              <a:rPr kumimoji="0" lang="tr-TR" sz="2800" b="1" i="0" u="none" strike="noStrike" kern="1200" cap="none" spc="0" normalizeH="0" baseline="0" noProof="0" smtClean="0">
                <a:ln>
                  <a:noFill/>
                </a:ln>
                <a:solidFill>
                  <a:schemeClr val="tx1"/>
                </a:solidFill>
                <a:effectLst/>
                <a:uLnTx/>
                <a:uFillTx/>
                <a:latin typeface="Arial" pitchFamily="34" charset="0"/>
                <a:cs typeface="Arial" pitchFamily="34" charset="0"/>
              </a:rPr>
              <a:t>constitutional awareness</a:t>
            </a:r>
            <a:r>
              <a:rPr kumimoji="0" lang="tr-TR" sz="2800" b="0" i="0" u="none" strike="noStrike" kern="1200" cap="none" spc="0" normalizeH="0" baseline="0" noProof="0" smtClean="0">
                <a:ln>
                  <a:noFill/>
                </a:ln>
                <a:solidFill>
                  <a:schemeClr val="tx1"/>
                </a:solidFill>
                <a:effectLst/>
                <a:uLnTx/>
                <a:uFillTx/>
                <a:latin typeface="Arial" pitchFamily="34" charset="0"/>
                <a:cs typeface="Arial" pitchFamily="34" charset="0"/>
              </a:rPr>
              <a:t>” campaign was successfully</a:t>
            </a:r>
            <a:r>
              <a:rPr kumimoji="0" lang="tr-TR" sz="2800" b="0" i="0" u="none" strike="noStrike" kern="1200" cap="none" spc="0" normalizeH="0" noProof="0" smtClean="0">
                <a:ln>
                  <a:noFill/>
                </a:ln>
                <a:solidFill>
                  <a:schemeClr val="tx1"/>
                </a:solidFill>
                <a:effectLst/>
                <a:uLnTx/>
                <a:uFillTx/>
                <a:latin typeface="Arial" pitchFamily="34" charset="0"/>
                <a:cs typeface="Arial" pitchFamily="34" charset="0"/>
              </a:rPr>
              <a:t> carried out.</a:t>
            </a:r>
            <a:endParaRPr kumimoji="0" lang="tr-TR" sz="2800" b="0" i="0" u="none" strike="noStrike" kern="1200" cap="none" spc="0" normalizeH="0" baseline="0" noProof="0" dirty="0" smtClean="0">
              <a:ln>
                <a:noFill/>
              </a:ln>
              <a:solidFill>
                <a:schemeClr val="tx1"/>
              </a:solidFill>
              <a:effectLst/>
              <a:uLnTx/>
              <a:uFillTx/>
              <a:latin typeface="Arial" pitchFamily="34" charset="0"/>
              <a:cs typeface="Arial" pitchFamily="34" charset="0"/>
            </a:endParaRPr>
          </a:p>
        </p:txBody>
      </p:sp>
      <p:sp>
        <p:nvSpPr>
          <p:cNvPr id="8" name="1 Başlık"/>
          <p:cNvSpPr txBox="1">
            <a:spLocks/>
          </p:cNvSpPr>
          <p:nvPr/>
        </p:nvSpPr>
        <p:spPr>
          <a:xfrm>
            <a:off x="1524000" y="0"/>
            <a:ext cx="6400800" cy="1143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tr-TR" sz="4000" b="1" i="0" u="none" strike="noStrike" kern="1200" cap="none" spc="0" normalizeH="0" baseline="0" noProof="0" smtClean="0">
                <a:ln>
                  <a:noFill/>
                </a:ln>
                <a:solidFill>
                  <a:schemeClr val="tx2"/>
                </a:solidFill>
                <a:effectLst/>
                <a:uLnTx/>
                <a:uFillTx/>
                <a:latin typeface="Arial" pitchFamily="34" charset="0"/>
                <a:ea typeface="+mj-ea"/>
                <a:cs typeface="Arial" pitchFamily="34" charset="0"/>
              </a:rPr>
              <a:t>What CP achieved</a:t>
            </a:r>
            <a:r>
              <a:rPr kumimoji="0" lang="tr-TR" sz="4000" b="1" i="0" u="none" strike="noStrike" kern="1200" cap="none" spc="0" normalizeH="0" baseline="0" noProof="0" smtClean="0">
                <a:ln>
                  <a:noFill/>
                </a:ln>
                <a:solidFill>
                  <a:srgbClr val="FF0000"/>
                </a:solidFill>
                <a:effectLst/>
                <a:uLnTx/>
                <a:uFillTx/>
                <a:latin typeface="Arial" pitchFamily="34" charset="0"/>
                <a:ea typeface="+mj-ea"/>
                <a:cs typeface="Arial" pitchFamily="34" charset="0"/>
              </a:rPr>
              <a:t> </a:t>
            </a:r>
            <a:r>
              <a:rPr lang="tr-TR" sz="2400" b="1" smtClean="0">
                <a:solidFill>
                  <a:srgbClr val="FF0000"/>
                </a:solidFill>
                <a:latin typeface="Arial" pitchFamily="34" charset="0"/>
                <a:ea typeface="+mj-ea"/>
                <a:cs typeface="Arial" pitchFamily="34" charset="0"/>
              </a:rPr>
              <a:t>(5</a:t>
            </a:r>
            <a:r>
              <a:rPr kumimoji="0" lang="tr-TR" sz="2400" b="1" i="0" u="none" strike="noStrike" kern="1200" cap="none" spc="0" normalizeH="0" baseline="0" noProof="0" smtClean="0">
                <a:ln>
                  <a:noFill/>
                </a:ln>
                <a:solidFill>
                  <a:srgbClr val="FF0000"/>
                </a:solidFill>
                <a:effectLst/>
                <a:uLnTx/>
                <a:uFillTx/>
                <a:latin typeface="Arial" pitchFamily="34" charset="0"/>
                <a:ea typeface="+mj-ea"/>
                <a:cs typeface="Arial" pitchFamily="34" charset="0"/>
              </a:rPr>
              <a:t>)</a:t>
            </a:r>
            <a:r>
              <a:rPr kumimoji="0" lang="tr-TR" sz="4400" b="1" i="0" u="none" strike="noStrike" kern="1200" cap="none" spc="0" normalizeH="0" baseline="0" noProof="0" smtClean="0">
                <a:ln>
                  <a:noFill/>
                </a:ln>
                <a:solidFill>
                  <a:srgbClr val="FF0000"/>
                </a:solidFill>
                <a:effectLst/>
                <a:uLnTx/>
                <a:uFillTx/>
                <a:latin typeface="Arial" pitchFamily="34" charset="0"/>
                <a:ea typeface="+mj-ea"/>
                <a:cs typeface="Arial" pitchFamily="34" charset="0"/>
              </a:rPr>
              <a:t> </a:t>
            </a:r>
            <a:r>
              <a:rPr kumimoji="0" lang="tr-TR" sz="4400" b="1" i="0" u="none" strike="noStrike" kern="1200" cap="none" spc="0" normalizeH="0" baseline="0" noProof="0" smtClean="0">
                <a:ln>
                  <a:noFill/>
                </a:ln>
                <a:solidFill>
                  <a:schemeClr val="tx2"/>
                </a:solidFill>
                <a:effectLst/>
                <a:uLnTx/>
                <a:uFillTx/>
                <a:latin typeface="Arial" pitchFamily="34" charset="0"/>
                <a:ea typeface="+mj-ea"/>
                <a:cs typeface="Arial" pitchFamily="34" charset="0"/>
              </a:rPr>
              <a:t/>
            </a:r>
            <a:br>
              <a:rPr kumimoji="0" lang="tr-TR" sz="4400" b="1" i="0" u="none" strike="noStrike" kern="1200" cap="none" spc="0" normalizeH="0" baseline="0" noProof="0" smtClean="0">
                <a:ln>
                  <a:noFill/>
                </a:ln>
                <a:solidFill>
                  <a:schemeClr val="tx2"/>
                </a:solidFill>
                <a:effectLst/>
                <a:uLnTx/>
                <a:uFillTx/>
                <a:latin typeface="Arial" pitchFamily="34" charset="0"/>
                <a:ea typeface="+mj-ea"/>
                <a:cs typeface="Arial" pitchFamily="34" charset="0"/>
              </a:rPr>
            </a:br>
            <a:r>
              <a:rPr kumimoji="0" lang="tr-TR" sz="2400" b="1" i="1" u="none" strike="noStrike" kern="1200" cap="none" spc="0" normalizeH="0" baseline="0" noProof="0" smtClean="0">
                <a:ln>
                  <a:noFill/>
                </a:ln>
                <a:solidFill>
                  <a:schemeClr val="tx2"/>
                </a:solidFill>
                <a:effectLst/>
                <a:uLnTx/>
                <a:uFillTx/>
                <a:latin typeface="Arial" pitchFamily="34" charset="0"/>
                <a:ea typeface="+mj-ea"/>
                <a:cs typeface="Arial" pitchFamily="34" charset="0"/>
              </a:rPr>
              <a:t>Engaging the people</a:t>
            </a:r>
            <a:endParaRPr kumimoji="0" lang="tr-TR" sz="4400" b="1" i="0" u="none" strike="noStrike" kern="1200" cap="none" spc="0" normalizeH="0" baseline="0" noProof="0" dirty="0">
              <a:ln>
                <a:noFill/>
              </a:ln>
              <a:solidFill>
                <a:schemeClr val="tx2"/>
              </a:solidFill>
              <a:effectLst/>
              <a:uLnTx/>
              <a:uFillTx/>
              <a:latin typeface="Arial" pitchFamily="34" charset="0"/>
              <a:ea typeface="+mj-ea"/>
              <a:cs typeface="Arial" pitchFamily="34" charset="0"/>
            </a:endParaRPr>
          </a:p>
        </p:txBody>
      </p:sp>
      <p:pic>
        <p:nvPicPr>
          <p:cNvPr id="3074" name="Picture 2" descr="D:\Desktop\ANAYASA PLATFORMU\AVT tanitim\foto\izmir1.jpg"/>
          <p:cNvPicPr>
            <a:picLocks noChangeAspect="1" noChangeArrowheads="1"/>
          </p:cNvPicPr>
          <p:nvPr/>
        </p:nvPicPr>
        <p:blipFill>
          <a:blip r:embed="rId2" cstate="print"/>
          <a:srcRect/>
          <a:stretch>
            <a:fillRect/>
          </a:stretch>
        </p:blipFill>
        <p:spPr bwMode="auto">
          <a:xfrm>
            <a:off x="0" y="2133600"/>
            <a:ext cx="9055425" cy="4495800"/>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SUS ZEN 9\Desktop\Desktop\ANAYASA PLATFORMU\NEW CONSTITUTION\logolar, gorseller\30.04.2012.png"/>
          <p:cNvPicPr>
            <a:picLocks noChangeAspect="1" noChangeArrowheads="1"/>
          </p:cNvPicPr>
          <p:nvPr/>
        </p:nvPicPr>
        <p:blipFill>
          <a:blip r:embed="rId2" cstate="print"/>
          <a:srcRect/>
          <a:stretch>
            <a:fillRect/>
          </a:stretch>
        </p:blipFill>
        <p:spPr bwMode="auto">
          <a:xfrm>
            <a:off x="228600" y="1524000"/>
            <a:ext cx="8778238" cy="4286249"/>
          </a:xfrm>
          <a:prstGeom prst="rect">
            <a:avLst/>
          </a:prstGeom>
          <a:noFill/>
        </p:spPr>
      </p:pic>
      <p:sp>
        <p:nvSpPr>
          <p:cNvPr id="3" name="2 İçerik Yer Tutucusu"/>
          <p:cNvSpPr>
            <a:spLocks noGrp="1"/>
          </p:cNvSpPr>
          <p:nvPr>
            <p:ph idx="1"/>
          </p:nvPr>
        </p:nvSpPr>
        <p:spPr>
          <a:xfrm>
            <a:off x="457200" y="1143000"/>
            <a:ext cx="8382000" cy="1143000"/>
          </a:xfrm>
        </p:spPr>
        <p:txBody>
          <a:bodyPr>
            <a:normAutofit/>
          </a:bodyPr>
          <a:lstStyle/>
          <a:p>
            <a:pPr algn="ctr">
              <a:buNone/>
            </a:pPr>
            <a:r>
              <a:rPr lang="tr-TR" sz="2400" smtClean="0">
                <a:latin typeface="Arial" pitchFamily="34" charset="0"/>
                <a:cs typeface="Arial" pitchFamily="34" charset="0"/>
              </a:rPr>
              <a:t>	Citizens’ opinions on constitutional issues compiled in    </a:t>
            </a:r>
            <a:r>
              <a:rPr lang="tr-TR" sz="2400" b="1" smtClean="0">
                <a:latin typeface="Arial" pitchFamily="34" charset="0"/>
                <a:cs typeface="Arial" pitchFamily="34" charset="0"/>
              </a:rPr>
              <a:t>12 different provinces over a period of 5 months</a:t>
            </a:r>
            <a:endParaRPr lang="tr-TR" sz="2400" b="1" dirty="0">
              <a:latin typeface="Arial" pitchFamily="34" charset="0"/>
              <a:cs typeface="Arial" pitchFamily="34" charset="0"/>
            </a:endParaRPr>
          </a:p>
        </p:txBody>
      </p:sp>
      <p:sp>
        <p:nvSpPr>
          <p:cNvPr id="7" name="2 İçerik Yer Tutucusu"/>
          <p:cNvSpPr txBox="1">
            <a:spLocks/>
          </p:cNvSpPr>
          <p:nvPr/>
        </p:nvSpPr>
        <p:spPr>
          <a:xfrm>
            <a:off x="-76200" y="5715000"/>
            <a:ext cx="9372600" cy="1295400"/>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
                <a:srgbClr val="C00000"/>
              </a:buClr>
              <a:buSzTx/>
              <a:buFont typeface="Arial" pitchFamily="34" charset="0"/>
              <a:buChar char="•"/>
              <a:tabLst/>
              <a:defRPr/>
            </a:pPr>
            <a:r>
              <a:rPr kumimoji="0" lang="tr-TR" sz="2400" b="1" i="0" u="none" strike="noStrike" kern="1200" cap="none" spc="0" normalizeH="0" noProof="0" smtClean="0">
                <a:ln>
                  <a:noFill/>
                </a:ln>
                <a:solidFill>
                  <a:schemeClr val="tx1"/>
                </a:solidFill>
                <a:effectLst/>
                <a:uLnTx/>
                <a:uFillTx/>
                <a:latin typeface="Arial" pitchFamily="34" charset="0"/>
                <a:cs typeface="Arial" pitchFamily="34" charset="0"/>
              </a:rPr>
              <a:t>1,000 discussion tables </a:t>
            </a:r>
            <a:r>
              <a:rPr kumimoji="0" lang="tr-TR" sz="2400" b="0" i="0" u="none" strike="noStrike" kern="1200" cap="none" spc="0" normalizeH="0" noProof="0" smtClean="0">
                <a:ln>
                  <a:noFill/>
                </a:ln>
                <a:solidFill>
                  <a:schemeClr val="tx1"/>
                </a:solidFill>
                <a:effectLst/>
                <a:uLnTx/>
                <a:uFillTx/>
                <a:latin typeface="Arial" pitchFamily="34" charset="0"/>
                <a:cs typeface="Arial" pitchFamily="34" charset="0"/>
              </a:rPr>
              <a:t>where groups of 6 to 10 deliberated</a:t>
            </a:r>
            <a:endParaRPr kumimoji="0" lang="tr-TR" sz="2400" b="0" i="0" u="none" strike="noStrike" kern="1200" cap="none" spc="0" normalizeH="0" noProof="0" dirty="0" smtClean="0">
              <a:ln>
                <a:noFill/>
              </a:ln>
              <a:solidFill>
                <a:schemeClr val="tx1"/>
              </a:solidFill>
              <a:effectLst/>
              <a:uLnTx/>
              <a:uFillTx/>
              <a:latin typeface="Arial" pitchFamily="34" charset="0"/>
              <a:cs typeface="Arial" pitchFamily="34" charset="0"/>
            </a:endParaRPr>
          </a:p>
          <a:p>
            <a:pPr marL="342900" marR="0" lvl="0" indent="-342900" algn="ctr" defTabSz="914400" rtl="0" eaLnBrk="1" fontAlgn="auto" latinLnBrk="0" hangingPunct="1">
              <a:lnSpc>
                <a:spcPct val="100000"/>
              </a:lnSpc>
              <a:spcBef>
                <a:spcPct val="20000"/>
              </a:spcBef>
              <a:spcAft>
                <a:spcPts val="0"/>
              </a:spcAft>
              <a:buClr>
                <a:srgbClr val="C00000"/>
              </a:buClr>
              <a:buSzTx/>
              <a:buFont typeface="Arial" pitchFamily="34" charset="0"/>
              <a:buChar char="•"/>
              <a:tabLst/>
              <a:defRPr/>
            </a:pPr>
            <a:r>
              <a:rPr lang="tr-TR" sz="2400" b="1" smtClean="0">
                <a:latin typeface="Arial" pitchFamily="34" charset="0"/>
                <a:cs typeface="Arial" pitchFamily="34" charset="0"/>
              </a:rPr>
              <a:t>~ 15,000</a:t>
            </a:r>
            <a:r>
              <a:rPr lang="tr-TR" sz="2400" smtClean="0">
                <a:latin typeface="Arial" pitchFamily="34" charset="0"/>
                <a:cs typeface="Arial" pitchFamily="34" charset="0"/>
              </a:rPr>
              <a:t> pages of citizens’ opinions compiled</a:t>
            </a:r>
            <a:endParaRPr kumimoji="0" lang="tr-TR" sz="2400" b="0" i="0" u="none" strike="noStrike" kern="1200" cap="none" spc="0" normalizeH="0" baseline="0" noProof="0" dirty="0">
              <a:ln>
                <a:noFill/>
              </a:ln>
              <a:solidFill>
                <a:schemeClr val="tx1"/>
              </a:solidFill>
              <a:effectLst/>
              <a:uLnTx/>
              <a:uFillTx/>
              <a:latin typeface="Arial" pitchFamily="34" charset="0"/>
              <a:cs typeface="Arial" pitchFamily="34" charset="0"/>
            </a:endParaRPr>
          </a:p>
        </p:txBody>
      </p:sp>
      <p:sp>
        <p:nvSpPr>
          <p:cNvPr id="8" name="1 Başlık"/>
          <p:cNvSpPr txBox="1">
            <a:spLocks/>
          </p:cNvSpPr>
          <p:nvPr/>
        </p:nvSpPr>
        <p:spPr>
          <a:xfrm>
            <a:off x="1524000" y="0"/>
            <a:ext cx="6400800" cy="1143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tr-TR" sz="4000" b="1" i="0" u="none" strike="noStrike" kern="1200" cap="none" spc="0" normalizeH="0" baseline="0" noProof="0" smtClean="0">
                <a:ln>
                  <a:noFill/>
                </a:ln>
                <a:solidFill>
                  <a:schemeClr val="tx2"/>
                </a:solidFill>
                <a:effectLst/>
                <a:uLnTx/>
                <a:uFillTx/>
                <a:latin typeface="Arial" pitchFamily="34" charset="0"/>
                <a:ea typeface="+mj-ea"/>
                <a:cs typeface="Arial" pitchFamily="34" charset="0"/>
              </a:rPr>
              <a:t>What CP achieved</a:t>
            </a:r>
            <a:r>
              <a:rPr kumimoji="0" lang="tr-TR" sz="4000" b="1" i="0" u="none" strike="noStrike" kern="1200" cap="none" spc="0" normalizeH="0" baseline="0" noProof="0" smtClean="0">
                <a:ln>
                  <a:noFill/>
                </a:ln>
                <a:solidFill>
                  <a:srgbClr val="FF0000"/>
                </a:solidFill>
                <a:effectLst/>
                <a:uLnTx/>
                <a:uFillTx/>
                <a:latin typeface="Arial" pitchFamily="34" charset="0"/>
                <a:ea typeface="+mj-ea"/>
                <a:cs typeface="Arial" pitchFamily="34" charset="0"/>
              </a:rPr>
              <a:t> </a:t>
            </a:r>
            <a:r>
              <a:rPr lang="tr-TR" sz="2400" b="1" noProof="0" smtClean="0">
                <a:solidFill>
                  <a:srgbClr val="FF0000"/>
                </a:solidFill>
                <a:latin typeface="Arial" pitchFamily="34" charset="0"/>
                <a:ea typeface="+mj-ea"/>
                <a:cs typeface="Arial" pitchFamily="34" charset="0"/>
              </a:rPr>
              <a:t>(6</a:t>
            </a:r>
            <a:r>
              <a:rPr kumimoji="0" lang="tr-TR" sz="2400" b="1" i="0" u="none" strike="noStrike" kern="1200" cap="none" spc="0" normalizeH="0" baseline="0" noProof="0" smtClean="0">
                <a:ln>
                  <a:noFill/>
                </a:ln>
                <a:solidFill>
                  <a:srgbClr val="FF0000"/>
                </a:solidFill>
                <a:effectLst/>
                <a:uLnTx/>
                <a:uFillTx/>
                <a:latin typeface="Arial" pitchFamily="34" charset="0"/>
                <a:ea typeface="+mj-ea"/>
                <a:cs typeface="Arial" pitchFamily="34" charset="0"/>
              </a:rPr>
              <a:t>)</a:t>
            </a:r>
            <a:r>
              <a:rPr kumimoji="0" lang="tr-TR" sz="4400" b="1" i="0" u="none" strike="noStrike" kern="1200" cap="none" spc="0" normalizeH="0" baseline="0" noProof="0" smtClean="0">
                <a:ln>
                  <a:noFill/>
                </a:ln>
                <a:solidFill>
                  <a:srgbClr val="FF0000"/>
                </a:solidFill>
                <a:effectLst/>
                <a:uLnTx/>
                <a:uFillTx/>
                <a:latin typeface="Arial" pitchFamily="34" charset="0"/>
                <a:ea typeface="+mj-ea"/>
                <a:cs typeface="Arial" pitchFamily="34" charset="0"/>
              </a:rPr>
              <a:t> </a:t>
            </a:r>
            <a:r>
              <a:rPr kumimoji="0" lang="tr-TR" sz="4400" b="1" i="0" u="none" strike="noStrike" kern="1200" cap="none" spc="0" normalizeH="0" baseline="0" noProof="0" smtClean="0">
                <a:ln>
                  <a:noFill/>
                </a:ln>
                <a:solidFill>
                  <a:schemeClr val="tx2"/>
                </a:solidFill>
                <a:effectLst/>
                <a:uLnTx/>
                <a:uFillTx/>
                <a:latin typeface="Arial" pitchFamily="34" charset="0"/>
                <a:ea typeface="+mj-ea"/>
                <a:cs typeface="Arial" pitchFamily="34" charset="0"/>
              </a:rPr>
              <a:t/>
            </a:r>
            <a:br>
              <a:rPr kumimoji="0" lang="tr-TR" sz="4400" b="1" i="0" u="none" strike="noStrike" kern="1200" cap="none" spc="0" normalizeH="0" baseline="0" noProof="0" smtClean="0">
                <a:ln>
                  <a:noFill/>
                </a:ln>
                <a:solidFill>
                  <a:schemeClr val="tx2"/>
                </a:solidFill>
                <a:effectLst/>
                <a:uLnTx/>
                <a:uFillTx/>
                <a:latin typeface="Arial" pitchFamily="34" charset="0"/>
                <a:ea typeface="+mj-ea"/>
                <a:cs typeface="Arial" pitchFamily="34" charset="0"/>
              </a:rPr>
            </a:br>
            <a:r>
              <a:rPr kumimoji="0" lang="tr-TR" sz="2400" b="1" i="1" u="none" strike="noStrike" kern="1200" cap="none" spc="0" normalizeH="0" baseline="0" noProof="0" smtClean="0">
                <a:ln>
                  <a:noFill/>
                </a:ln>
                <a:solidFill>
                  <a:schemeClr val="tx2"/>
                </a:solidFill>
                <a:effectLst/>
                <a:uLnTx/>
                <a:uFillTx/>
                <a:latin typeface="Arial" pitchFamily="34" charset="0"/>
                <a:ea typeface="+mj-ea"/>
                <a:cs typeface="Arial" pitchFamily="34" charset="0"/>
              </a:rPr>
              <a:t>13 Citizen</a:t>
            </a:r>
            <a:r>
              <a:rPr kumimoji="0" lang="tr-TR" sz="2400" b="1" i="1" u="none" strike="noStrike" kern="1200" cap="none" spc="0" normalizeH="0" noProof="0" smtClean="0">
                <a:ln>
                  <a:noFill/>
                </a:ln>
                <a:solidFill>
                  <a:schemeClr val="tx2"/>
                </a:solidFill>
                <a:effectLst/>
                <a:uLnTx/>
                <a:uFillTx/>
                <a:latin typeface="Arial" pitchFamily="34" charset="0"/>
                <a:ea typeface="+mj-ea"/>
                <a:cs typeface="Arial" pitchFamily="34" charset="0"/>
              </a:rPr>
              <a:t> Assemblies</a:t>
            </a:r>
            <a:endParaRPr kumimoji="0" lang="tr-TR" sz="4400" b="1" i="0" u="none" strike="noStrike" kern="1200" cap="none" spc="0" normalizeH="0" baseline="0" noProof="0" dirty="0">
              <a:ln>
                <a:noFill/>
              </a:ln>
              <a:solidFill>
                <a:schemeClr val="tx2"/>
              </a:solidFill>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Başlık"/>
          <p:cNvSpPr>
            <a:spLocks noGrp="1"/>
          </p:cNvSpPr>
          <p:nvPr>
            <p:ph type="title"/>
          </p:nvPr>
        </p:nvSpPr>
        <p:spPr>
          <a:xfrm>
            <a:off x="685800" y="381000"/>
            <a:ext cx="8229600" cy="2209800"/>
          </a:xfrm>
        </p:spPr>
        <p:txBody>
          <a:bodyPr>
            <a:normAutofit/>
          </a:bodyPr>
          <a:lstStyle/>
          <a:p>
            <a:pPr lvl="2" algn="ctr" rtl="0">
              <a:spcBef>
                <a:spcPct val="0"/>
              </a:spcBef>
            </a:pPr>
            <a:r>
              <a:rPr lang="tr-TR" sz="1400" b="1" smtClean="0">
                <a:latin typeface="Arial" pitchFamily="34" charset="0"/>
                <a:cs typeface="Arial" pitchFamily="34" charset="0"/>
              </a:rPr>
              <a:t/>
            </a:r>
            <a:br>
              <a:rPr lang="tr-TR" sz="1400" b="1" smtClean="0">
                <a:latin typeface="Arial" pitchFamily="34" charset="0"/>
                <a:cs typeface="Arial" pitchFamily="34" charset="0"/>
              </a:rPr>
            </a:br>
            <a:r>
              <a:rPr lang="tr-TR" sz="2000" b="1" i="1" smtClean="0">
                <a:latin typeface="Arial" pitchFamily="34" charset="0"/>
                <a:cs typeface="Arial" pitchFamily="34" charset="0"/>
              </a:rPr>
              <a:t>~ 6,500 Constitution Volunteers</a:t>
            </a:r>
            <a:br>
              <a:rPr lang="tr-TR" sz="2000" b="1" i="1" smtClean="0">
                <a:latin typeface="Arial" pitchFamily="34" charset="0"/>
                <a:cs typeface="Arial" pitchFamily="34" charset="0"/>
              </a:rPr>
            </a:br>
            <a:r>
              <a:rPr lang="tr-TR" sz="2000" i="1" smtClean="0">
                <a:latin typeface="Arial" pitchFamily="34" charset="0"/>
                <a:cs typeface="Arial" pitchFamily="34" charset="0"/>
              </a:rPr>
              <a:t>A demographically, geographically and professionally diverse sample</a:t>
            </a:r>
            <a:r>
              <a:rPr lang="tr-TR" sz="1000" dirty="0" smtClean="0">
                <a:latin typeface="Arial" pitchFamily="34" charset="0"/>
                <a:cs typeface="Arial" pitchFamily="34" charset="0"/>
              </a:rPr>
              <a:t/>
            </a:r>
            <a:br>
              <a:rPr lang="tr-TR" sz="1000" dirty="0" smtClean="0">
                <a:latin typeface="Arial" pitchFamily="34" charset="0"/>
                <a:cs typeface="Arial" pitchFamily="34" charset="0"/>
              </a:rPr>
            </a:br>
            <a:endParaRPr lang="tr-TR" sz="1400" b="1" dirty="0">
              <a:latin typeface="Arial" pitchFamily="34" charset="0"/>
              <a:cs typeface="Arial" pitchFamily="34" charset="0"/>
            </a:endParaRPr>
          </a:p>
        </p:txBody>
      </p:sp>
      <p:graphicFrame>
        <p:nvGraphicFramePr>
          <p:cNvPr id="6" name="2 Grafik"/>
          <p:cNvGraphicFramePr/>
          <p:nvPr/>
        </p:nvGraphicFramePr>
        <p:xfrm>
          <a:off x="0" y="1905000"/>
          <a:ext cx="9143999" cy="4953000"/>
        </p:xfrm>
        <a:graphic>
          <a:graphicData uri="http://schemas.openxmlformats.org/drawingml/2006/chart">
            <c:chart xmlns:c="http://schemas.openxmlformats.org/drawingml/2006/chart" xmlns:r="http://schemas.openxmlformats.org/officeDocument/2006/relationships" r:id="rId2"/>
          </a:graphicData>
        </a:graphic>
      </p:graphicFrame>
      <p:sp>
        <p:nvSpPr>
          <p:cNvPr id="4" name="1 Başlık"/>
          <p:cNvSpPr txBox="1">
            <a:spLocks/>
          </p:cNvSpPr>
          <p:nvPr/>
        </p:nvSpPr>
        <p:spPr>
          <a:xfrm>
            <a:off x="1143000" y="0"/>
            <a:ext cx="7162800" cy="1143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tr-TR" sz="2800" b="1" smtClean="0">
                <a:solidFill>
                  <a:schemeClr val="tx2"/>
                </a:solidFill>
                <a:latin typeface="Arial" pitchFamily="34" charset="0"/>
                <a:ea typeface="+mj-ea"/>
                <a:cs typeface="Arial" pitchFamily="34" charset="0"/>
              </a:rPr>
              <a:t>Those interested </a:t>
            </a:r>
          </a:p>
          <a:p>
            <a:pPr marL="0" marR="0" lvl="0" indent="0" algn="ctr" defTabSz="914400" rtl="0" eaLnBrk="1" fontAlgn="auto" latinLnBrk="0" hangingPunct="1">
              <a:lnSpc>
                <a:spcPct val="100000"/>
              </a:lnSpc>
              <a:spcBef>
                <a:spcPct val="0"/>
              </a:spcBef>
              <a:spcAft>
                <a:spcPts val="0"/>
              </a:spcAft>
              <a:buClrTx/>
              <a:buSzTx/>
              <a:buFontTx/>
              <a:buNone/>
              <a:tabLst/>
              <a:defRPr/>
            </a:pPr>
            <a:r>
              <a:rPr lang="tr-TR" sz="2800" b="1" smtClean="0">
                <a:solidFill>
                  <a:schemeClr val="tx2"/>
                </a:solidFill>
                <a:latin typeface="Arial" pitchFamily="34" charset="0"/>
                <a:ea typeface="+mj-ea"/>
                <a:cs typeface="Arial" pitchFamily="34" charset="0"/>
              </a:rPr>
              <a:t>in constitutional issues participated</a:t>
            </a:r>
            <a:endParaRPr kumimoji="0" lang="tr-TR" sz="2800" b="1" i="0" u="none" strike="noStrike" kern="1200" cap="none" spc="0" normalizeH="0" baseline="0" noProof="0" dirty="0">
              <a:ln>
                <a:noFill/>
              </a:ln>
              <a:solidFill>
                <a:schemeClr val="tx2"/>
              </a:solidFill>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676400" y="304800"/>
            <a:ext cx="6096000" cy="1143000"/>
          </a:xfrm>
        </p:spPr>
        <p:txBody>
          <a:bodyPr>
            <a:normAutofit fontScale="90000"/>
          </a:bodyPr>
          <a:lstStyle/>
          <a:p>
            <a:r>
              <a:rPr lang="tr-TR" b="1" smtClean="0">
                <a:solidFill>
                  <a:schemeClr val="tx2"/>
                </a:solidFill>
                <a:latin typeface="Arial" pitchFamily="34" charset="0"/>
                <a:cs typeface="Arial" pitchFamily="34" charset="0"/>
              </a:rPr>
              <a:t>Constitution Volunteers</a:t>
            </a:r>
            <a:r>
              <a:rPr lang="tr-TR" b="1" dirty="0" smtClean="0">
                <a:latin typeface="Arial" pitchFamily="34" charset="0"/>
                <a:cs typeface="Arial" pitchFamily="34" charset="0"/>
              </a:rPr>
              <a:t/>
            </a:r>
            <a:br>
              <a:rPr lang="tr-TR" b="1" dirty="0" smtClean="0">
                <a:latin typeface="Arial" pitchFamily="34" charset="0"/>
                <a:cs typeface="Arial" pitchFamily="34" charset="0"/>
              </a:rPr>
            </a:br>
            <a:endParaRPr lang="tr-TR" b="1" dirty="0">
              <a:solidFill>
                <a:srgbClr val="0070C0"/>
              </a:solidFill>
              <a:latin typeface="Arial" pitchFamily="34" charset="0"/>
              <a:cs typeface="Arial" pitchFamily="34" charset="0"/>
            </a:endParaRPr>
          </a:p>
        </p:txBody>
      </p:sp>
      <p:sp>
        <p:nvSpPr>
          <p:cNvPr id="3" name="2 İçerik Yer Tutucusu"/>
          <p:cNvSpPr>
            <a:spLocks noGrp="1"/>
          </p:cNvSpPr>
          <p:nvPr>
            <p:ph idx="1"/>
          </p:nvPr>
        </p:nvSpPr>
        <p:spPr>
          <a:xfrm>
            <a:off x="457200" y="1143000"/>
            <a:ext cx="8305800" cy="5638800"/>
          </a:xfrm>
        </p:spPr>
        <p:txBody>
          <a:bodyPr>
            <a:normAutofit/>
          </a:bodyPr>
          <a:lstStyle/>
          <a:p>
            <a:pPr algn="ctr"/>
            <a:r>
              <a:rPr lang="tr-TR" sz="2000" b="1" i="1" smtClean="0">
                <a:latin typeface="Arial" pitchFamily="34" charset="0"/>
                <a:cs typeface="Arial" pitchFamily="34" charset="0"/>
              </a:rPr>
              <a:t>Mainly male, middle-aged, well-educated</a:t>
            </a:r>
            <a:endParaRPr lang="tr-TR" sz="2000" b="1" i="1" dirty="0" smtClean="0">
              <a:latin typeface="Arial" pitchFamily="34" charset="0"/>
              <a:cs typeface="Arial" pitchFamily="34" charset="0"/>
            </a:endParaRPr>
          </a:p>
        </p:txBody>
      </p:sp>
      <p:sp>
        <p:nvSpPr>
          <p:cNvPr id="4" name="1 Başlık"/>
          <p:cNvSpPr txBox="1">
            <a:spLocks/>
          </p:cNvSpPr>
          <p:nvPr/>
        </p:nvSpPr>
        <p:spPr>
          <a:xfrm>
            <a:off x="1447800" y="1219200"/>
            <a:ext cx="6400800" cy="14478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tr-TR" i="0" u="none" strike="noStrike" kern="1200" cap="none" spc="0" normalizeH="0" baseline="0" noProof="0" smtClean="0">
                <a:ln>
                  <a:noFill/>
                </a:ln>
                <a:solidFill>
                  <a:schemeClr val="tx1"/>
                </a:solidFill>
                <a:effectLst/>
                <a:uLnTx/>
                <a:uFillTx/>
                <a:latin typeface="Arial" pitchFamily="34" charset="0"/>
                <a:ea typeface="+mj-ea"/>
                <a:cs typeface="Arial" pitchFamily="34" charset="0"/>
              </a:rPr>
              <a:t>AVERAGE OF 13</a:t>
            </a:r>
            <a:r>
              <a:rPr kumimoji="0" lang="tr-TR" i="0" u="none" strike="noStrike" kern="1200" cap="none" spc="0" normalizeH="0" noProof="0" smtClean="0">
                <a:ln>
                  <a:noFill/>
                </a:ln>
                <a:solidFill>
                  <a:schemeClr val="tx1"/>
                </a:solidFill>
                <a:effectLst/>
                <a:uLnTx/>
                <a:uFillTx/>
                <a:latin typeface="Arial" pitchFamily="34" charset="0"/>
                <a:ea typeface="+mj-ea"/>
                <a:cs typeface="Arial" pitchFamily="34" charset="0"/>
              </a:rPr>
              <a:t> CITIZEN ASSEMBLIES</a:t>
            </a:r>
            <a:endParaRPr kumimoji="0" lang="tr-TR" sz="2400" i="0" u="none" strike="noStrike" kern="1200" cap="none" spc="0" normalizeH="0" baseline="0" noProof="0" dirty="0">
              <a:ln>
                <a:noFill/>
              </a:ln>
              <a:solidFill>
                <a:schemeClr val="tx1"/>
              </a:solidFill>
              <a:effectLst/>
              <a:uLnTx/>
              <a:uFillTx/>
              <a:latin typeface="Arial" pitchFamily="34" charset="0"/>
              <a:ea typeface="+mj-ea"/>
              <a:cs typeface="Arial" pitchFamily="34" charset="0"/>
            </a:endParaRPr>
          </a:p>
        </p:txBody>
      </p:sp>
      <p:graphicFrame>
        <p:nvGraphicFramePr>
          <p:cNvPr id="5" name="4 Grafik"/>
          <p:cNvGraphicFramePr/>
          <p:nvPr/>
        </p:nvGraphicFramePr>
        <p:xfrm>
          <a:off x="0" y="2362200"/>
          <a:ext cx="3429000" cy="4038600"/>
        </p:xfrm>
        <a:graphic>
          <a:graphicData uri="http://schemas.openxmlformats.org/drawingml/2006/chart">
            <c:chart xmlns:c="http://schemas.openxmlformats.org/drawingml/2006/chart" xmlns:r="http://schemas.openxmlformats.org/officeDocument/2006/relationships" r:id="rId2"/>
          </a:graphicData>
        </a:graphic>
      </p:graphicFrame>
      <p:cxnSp>
        <p:nvCxnSpPr>
          <p:cNvPr id="7" name="6 Düz Bağlayıcı"/>
          <p:cNvCxnSpPr/>
          <p:nvPr/>
        </p:nvCxnSpPr>
        <p:spPr>
          <a:xfrm>
            <a:off x="0" y="2362200"/>
            <a:ext cx="9144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10 Düz Bağlayıcı"/>
          <p:cNvCxnSpPr/>
          <p:nvPr/>
        </p:nvCxnSpPr>
        <p:spPr>
          <a:xfrm>
            <a:off x="3200400" y="2362200"/>
            <a:ext cx="0" cy="4495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11 Düz Bağlayıcı"/>
          <p:cNvCxnSpPr/>
          <p:nvPr/>
        </p:nvCxnSpPr>
        <p:spPr>
          <a:xfrm>
            <a:off x="6248400" y="2362200"/>
            <a:ext cx="0" cy="4495800"/>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13" name="12 Grafik"/>
          <p:cNvGraphicFramePr/>
          <p:nvPr/>
        </p:nvGraphicFramePr>
        <p:xfrm>
          <a:off x="3276600" y="2971800"/>
          <a:ext cx="2971800" cy="3505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4" name="10 Grafik"/>
          <p:cNvGraphicFramePr/>
          <p:nvPr/>
        </p:nvGraphicFramePr>
        <p:xfrm>
          <a:off x="6172200" y="2209800"/>
          <a:ext cx="3200400" cy="4419600"/>
        </p:xfrm>
        <a:graphic>
          <a:graphicData uri="http://schemas.openxmlformats.org/drawingml/2006/chart">
            <c:chart xmlns:c="http://schemas.openxmlformats.org/drawingml/2006/chart" xmlns:r="http://schemas.openxmlformats.org/officeDocument/2006/relationships" r:id="rId4"/>
          </a:graphicData>
        </a:graphic>
      </p:graphicFrame>
      <p:sp>
        <p:nvSpPr>
          <p:cNvPr id="15" name="14 Metin kutusu"/>
          <p:cNvSpPr txBox="1"/>
          <p:nvPr/>
        </p:nvSpPr>
        <p:spPr>
          <a:xfrm>
            <a:off x="609600" y="2514600"/>
            <a:ext cx="2057400" cy="369332"/>
          </a:xfrm>
          <a:prstGeom prst="rect">
            <a:avLst/>
          </a:prstGeom>
          <a:noFill/>
        </p:spPr>
        <p:txBody>
          <a:bodyPr wrap="square" rtlCol="0">
            <a:spAutoFit/>
          </a:bodyPr>
          <a:lstStyle/>
          <a:p>
            <a:pPr algn="ctr"/>
            <a:r>
              <a:rPr lang="tr-TR" b="1" smtClean="0"/>
              <a:t>AGE</a:t>
            </a:r>
            <a:endParaRPr lang="tr-TR" b="1" dirty="0"/>
          </a:p>
        </p:txBody>
      </p:sp>
      <p:sp>
        <p:nvSpPr>
          <p:cNvPr id="16" name="15 Metin kutusu"/>
          <p:cNvSpPr txBox="1"/>
          <p:nvPr/>
        </p:nvSpPr>
        <p:spPr>
          <a:xfrm>
            <a:off x="3657600" y="2514600"/>
            <a:ext cx="2057400" cy="369332"/>
          </a:xfrm>
          <a:prstGeom prst="rect">
            <a:avLst/>
          </a:prstGeom>
          <a:noFill/>
        </p:spPr>
        <p:txBody>
          <a:bodyPr wrap="square" rtlCol="0">
            <a:spAutoFit/>
          </a:bodyPr>
          <a:lstStyle/>
          <a:p>
            <a:pPr algn="ctr"/>
            <a:r>
              <a:rPr lang="tr-TR" b="1" smtClean="0"/>
              <a:t>SEX</a:t>
            </a:r>
            <a:endParaRPr lang="tr-TR" b="1" dirty="0"/>
          </a:p>
        </p:txBody>
      </p:sp>
      <p:sp>
        <p:nvSpPr>
          <p:cNvPr id="17" name="16 Metin kutusu"/>
          <p:cNvSpPr txBox="1"/>
          <p:nvPr/>
        </p:nvSpPr>
        <p:spPr>
          <a:xfrm>
            <a:off x="6629400" y="2514600"/>
            <a:ext cx="2057400" cy="369332"/>
          </a:xfrm>
          <a:prstGeom prst="rect">
            <a:avLst/>
          </a:prstGeom>
          <a:noFill/>
        </p:spPr>
        <p:txBody>
          <a:bodyPr wrap="square" rtlCol="0">
            <a:spAutoFit/>
          </a:bodyPr>
          <a:lstStyle/>
          <a:p>
            <a:pPr algn="ctr"/>
            <a:r>
              <a:rPr lang="tr-TR" b="1" smtClean="0"/>
              <a:t>EDUCATION</a:t>
            </a:r>
            <a:endParaRPr lang="tr-TR" b="1" dirty="0"/>
          </a:p>
        </p:txBody>
      </p:sp>
      <p:sp>
        <p:nvSpPr>
          <p:cNvPr id="18" name="17 Metin kutusu"/>
          <p:cNvSpPr txBox="1"/>
          <p:nvPr/>
        </p:nvSpPr>
        <p:spPr>
          <a:xfrm>
            <a:off x="457200" y="5638800"/>
            <a:ext cx="1066800" cy="338554"/>
          </a:xfrm>
          <a:prstGeom prst="rect">
            <a:avLst/>
          </a:prstGeom>
          <a:solidFill>
            <a:schemeClr val="bg1"/>
          </a:solidFill>
        </p:spPr>
        <p:txBody>
          <a:bodyPr wrap="square" rtlCol="0">
            <a:spAutoFit/>
          </a:bodyPr>
          <a:lstStyle/>
          <a:p>
            <a:r>
              <a:rPr lang="tr-TR" sz="1600" b="1" smtClean="0"/>
              <a:t>Below 30</a:t>
            </a:r>
            <a:endParaRPr lang="tr-TR" sz="1600" b="1"/>
          </a:p>
        </p:txBody>
      </p:sp>
      <p:sp>
        <p:nvSpPr>
          <p:cNvPr id="19" name="18 Metin kutusu"/>
          <p:cNvSpPr txBox="1"/>
          <p:nvPr/>
        </p:nvSpPr>
        <p:spPr>
          <a:xfrm>
            <a:off x="2057400" y="5638800"/>
            <a:ext cx="1066800" cy="338554"/>
          </a:xfrm>
          <a:prstGeom prst="rect">
            <a:avLst/>
          </a:prstGeom>
          <a:solidFill>
            <a:schemeClr val="bg1"/>
          </a:solidFill>
        </p:spPr>
        <p:txBody>
          <a:bodyPr wrap="square" rtlCol="0">
            <a:spAutoFit/>
          </a:bodyPr>
          <a:lstStyle/>
          <a:p>
            <a:r>
              <a:rPr lang="tr-TR" sz="1600" b="1" smtClean="0"/>
              <a:t>31-45</a:t>
            </a:r>
            <a:endParaRPr lang="tr-TR" sz="1600" b="1"/>
          </a:p>
        </p:txBody>
      </p:sp>
      <p:sp>
        <p:nvSpPr>
          <p:cNvPr id="20" name="19 Metin kutusu"/>
          <p:cNvSpPr txBox="1"/>
          <p:nvPr/>
        </p:nvSpPr>
        <p:spPr>
          <a:xfrm>
            <a:off x="457200" y="6096000"/>
            <a:ext cx="1066800" cy="338554"/>
          </a:xfrm>
          <a:prstGeom prst="rect">
            <a:avLst/>
          </a:prstGeom>
          <a:solidFill>
            <a:schemeClr val="bg1"/>
          </a:solidFill>
        </p:spPr>
        <p:txBody>
          <a:bodyPr wrap="square" rtlCol="0">
            <a:spAutoFit/>
          </a:bodyPr>
          <a:lstStyle/>
          <a:p>
            <a:r>
              <a:rPr lang="tr-TR" sz="1600" b="1" smtClean="0"/>
              <a:t>46-60</a:t>
            </a:r>
            <a:endParaRPr lang="tr-TR" sz="1600" b="1"/>
          </a:p>
        </p:txBody>
      </p:sp>
      <p:sp>
        <p:nvSpPr>
          <p:cNvPr id="21" name="20 Metin kutusu"/>
          <p:cNvSpPr txBox="1"/>
          <p:nvPr/>
        </p:nvSpPr>
        <p:spPr>
          <a:xfrm>
            <a:off x="2057400" y="6062246"/>
            <a:ext cx="1066800" cy="338554"/>
          </a:xfrm>
          <a:prstGeom prst="rect">
            <a:avLst/>
          </a:prstGeom>
          <a:solidFill>
            <a:schemeClr val="bg1"/>
          </a:solidFill>
        </p:spPr>
        <p:txBody>
          <a:bodyPr wrap="square" rtlCol="0">
            <a:spAutoFit/>
          </a:bodyPr>
          <a:lstStyle/>
          <a:p>
            <a:r>
              <a:rPr lang="tr-TR" sz="1600" b="1" smtClean="0"/>
              <a:t>Above 61</a:t>
            </a:r>
            <a:endParaRPr lang="tr-TR" sz="1600" b="1"/>
          </a:p>
        </p:txBody>
      </p:sp>
      <p:sp>
        <p:nvSpPr>
          <p:cNvPr id="22" name="21 Metin kutusu"/>
          <p:cNvSpPr txBox="1"/>
          <p:nvPr/>
        </p:nvSpPr>
        <p:spPr>
          <a:xfrm>
            <a:off x="3962400" y="5943600"/>
            <a:ext cx="838200" cy="307777"/>
          </a:xfrm>
          <a:prstGeom prst="rect">
            <a:avLst/>
          </a:prstGeom>
          <a:solidFill>
            <a:schemeClr val="bg1"/>
          </a:solidFill>
        </p:spPr>
        <p:txBody>
          <a:bodyPr wrap="square" rtlCol="0">
            <a:spAutoFit/>
          </a:bodyPr>
          <a:lstStyle/>
          <a:p>
            <a:r>
              <a:rPr lang="tr-TR" sz="1400" b="1" smtClean="0"/>
              <a:t>FEMALE</a:t>
            </a:r>
            <a:endParaRPr lang="tr-TR" sz="1400" b="1"/>
          </a:p>
        </p:txBody>
      </p:sp>
      <p:sp>
        <p:nvSpPr>
          <p:cNvPr id="23" name="22 Metin kutusu"/>
          <p:cNvSpPr txBox="1"/>
          <p:nvPr/>
        </p:nvSpPr>
        <p:spPr>
          <a:xfrm>
            <a:off x="5105400" y="5943600"/>
            <a:ext cx="1066800" cy="338554"/>
          </a:xfrm>
          <a:prstGeom prst="rect">
            <a:avLst/>
          </a:prstGeom>
          <a:solidFill>
            <a:schemeClr val="bg1"/>
          </a:solidFill>
        </p:spPr>
        <p:txBody>
          <a:bodyPr wrap="square" rtlCol="0">
            <a:spAutoFit/>
          </a:bodyPr>
          <a:lstStyle/>
          <a:p>
            <a:r>
              <a:rPr lang="tr-TR" sz="1600" b="1" smtClean="0"/>
              <a:t>FEMALE</a:t>
            </a:r>
            <a:endParaRPr lang="tr-TR" sz="1600" b="1"/>
          </a:p>
        </p:txBody>
      </p:sp>
      <p:sp>
        <p:nvSpPr>
          <p:cNvPr id="24" name="23 Metin kutusu"/>
          <p:cNvSpPr txBox="1"/>
          <p:nvPr/>
        </p:nvSpPr>
        <p:spPr>
          <a:xfrm>
            <a:off x="4953000" y="5943601"/>
            <a:ext cx="914400" cy="304800"/>
          </a:xfrm>
          <a:prstGeom prst="rect">
            <a:avLst/>
          </a:prstGeom>
          <a:solidFill>
            <a:schemeClr val="bg1"/>
          </a:solidFill>
        </p:spPr>
        <p:txBody>
          <a:bodyPr wrap="square" rtlCol="0">
            <a:spAutoFit/>
          </a:bodyPr>
          <a:lstStyle/>
          <a:p>
            <a:r>
              <a:rPr lang="tr-TR" sz="1400" b="1" smtClean="0"/>
              <a:t>MALE</a:t>
            </a:r>
            <a:endParaRPr lang="tr-TR" sz="1400" b="1"/>
          </a:p>
        </p:txBody>
      </p:sp>
      <p:sp>
        <p:nvSpPr>
          <p:cNvPr id="25" name="24 Metin kutusu"/>
          <p:cNvSpPr txBox="1"/>
          <p:nvPr/>
        </p:nvSpPr>
        <p:spPr>
          <a:xfrm>
            <a:off x="6629400" y="5562600"/>
            <a:ext cx="1219200" cy="276999"/>
          </a:xfrm>
          <a:prstGeom prst="rect">
            <a:avLst/>
          </a:prstGeom>
          <a:solidFill>
            <a:schemeClr val="bg1"/>
          </a:solidFill>
        </p:spPr>
        <p:txBody>
          <a:bodyPr wrap="square" rtlCol="0">
            <a:spAutoFit/>
          </a:bodyPr>
          <a:lstStyle/>
          <a:p>
            <a:r>
              <a:rPr lang="tr-TR" sz="1200" b="1" smtClean="0"/>
              <a:t>Primary School</a:t>
            </a:r>
            <a:endParaRPr lang="tr-TR" sz="1200" b="1"/>
          </a:p>
        </p:txBody>
      </p:sp>
      <p:sp>
        <p:nvSpPr>
          <p:cNvPr id="26" name="25 Metin kutusu"/>
          <p:cNvSpPr txBox="1"/>
          <p:nvPr/>
        </p:nvSpPr>
        <p:spPr>
          <a:xfrm>
            <a:off x="8001000" y="5562600"/>
            <a:ext cx="1143000" cy="276999"/>
          </a:xfrm>
          <a:prstGeom prst="rect">
            <a:avLst/>
          </a:prstGeom>
          <a:solidFill>
            <a:schemeClr val="bg1"/>
          </a:solidFill>
        </p:spPr>
        <p:txBody>
          <a:bodyPr wrap="square" rtlCol="0">
            <a:spAutoFit/>
          </a:bodyPr>
          <a:lstStyle/>
          <a:p>
            <a:r>
              <a:rPr lang="tr-TR" sz="1200" b="1" smtClean="0"/>
              <a:t>Secondary </a:t>
            </a:r>
            <a:endParaRPr lang="tr-TR" sz="1200" b="1"/>
          </a:p>
        </p:txBody>
      </p:sp>
      <p:sp>
        <p:nvSpPr>
          <p:cNvPr id="27" name="26 Metin kutusu"/>
          <p:cNvSpPr txBox="1"/>
          <p:nvPr/>
        </p:nvSpPr>
        <p:spPr>
          <a:xfrm>
            <a:off x="6629400" y="5943600"/>
            <a:ext cx="1219200" cy="276999"/>
          </a:xfrm>
          <a:prstGeom prst="rect">
            <a:avLst/>
          </a:prstGeom>
          <a:solidFill>
            <a:schemeClr val="bg1"/>
          </a:solidFill>
        </p:spPr>
        <p:txBody>
          <a:bodyPr wrap="square" rtlCol="0">
            <a:spAutoFit/>
          </a:bodyPr>
          <a:lstStyle/>
          <a:p>
            <a:r>
              <a:rPr lang="tr-TR" sz="1200" b="1" smtClean="0"/>
              <a:t>High School</a:t>
            </a:r>
            <a:endParaRPr lang="tr-TR" sz="1200" b="1"/>
          </a:p>
        </p:txBody>
      </p:sp>
      <p:sp>
        <p:nvSpPr>
          <p:cNvPr id="28" name="27 Metin kutusu"/>
          <p:cNvSpPr txBox="1"/>
          <p:nvPr/>
        </p:nvSpPr>
        <p:spPr>
          <a:xfrm>
            <a:off x="6629400" y="6324600"/>
            <a:ext cx="1219200" cy="276999"/>
          </a:xfrm>
          <a:prstGeom prst="rect">
            <a:avLst/>
          </a:prstGeom>
          <a:solidFill>
            <a:schemeClr val="bg1"/>
          </a:solidFill>
        </p:spPr>
        <p:txBody>
          <a:bodyPr wrap="square" rtlCol="0">
            <a:spAutoFit/>
          </a:bodyPr>
          <a:lstStyle/>
          <a:p>
            <a:r>
              <a:rPr lang="tr-TR" sz="1200" b="1" smtClean="0"/>
              <a:t>Postgrad</a:t>
            </a:r>
            <a:endParaRPr lang="tr-TR" sz="1200" b="1"/>
          </a:p>
        </p:txBody>
      </p:sp>
      <p:sp>
        <p:nvSpPr>
          <p:cNvPr id="29" name="28 Metin kutusu"/>
          <p:cNvSpPr txBox="1"/>
          <p:nvPr/>
        </p:nvSpPr>
        <p:spPr>
          <a:xfrm>
            <a:off x="8001000" y="5943600"/>
            <a:ext cx="1143000" cy="276999"/>
          </a:xfrm>
          <a:prstGeom prst="rect">
            <a:avLst/>
          </a:prstGeom>
          <a:solidFill>
            <a:schemeClr val="bg1"/>
          </a:solidFill>
        </p:spPr>
        <p:txBody>
          <a:bodyPr wrap="square" rtlCol="0">
            <a:spAutoFit/>
          </a:bodyPr>
          <a:lstStyle/>
          <a:p>
            <a:r>
              <a:rPr lang="tr-TR" sz="1200" b="1" smtClean="0"/>
              <a:t>Undergrad</a:t>
            </a:r>
            <a:endParaRPr lang="tr-TR" sz="1200" b="1"/>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52400" y="2133600"/>
            <a:ext cx="3124200" cy="2362200"/>
          </a:xfrm>
        </p:spPr>
        <p:txBody>
          <a:bodyPr>
            <a:noAutofit/>
          </a:bodyPr>
          <a:lstStyle/>
          <a:p>
            <a:r>
              <a:rPr lang="tr-TR" sz="3200" b="1" smtClean="0">
                <a:solidFill>
                  <a:schemeClr val="tx2"/>
                </a:solidFill>
                <a:latin typeface="Arial" pitchFamily="34" charset="0"/>
                <a:cs typeface="Arial" pitchFamily="34" charset="0"/>
              </a:rPr>
              <a:t>What do you think of the current constitution?</a:t>
            </a:r>
            <a:br>
              <a:rPr lang="tr-TR" sz="3200" b="1" smtClean="0">
                <a:solidFill>
                  <a:schemeClr val="tx2"/>
                </a:solidFill>
                <a:latin typeface="Arial" pitchFamily="34" charset="0"/>
                <a:cs typeface="Arial" pitchFamily="34" charset="0"/>
              </a:rPr>
            </a:br>
            <a:r>
              <a:rPr lang="tr-TR" sz="3200" b="1" smtClean="0">
                <a:solidFill>
                  <a:schemeClr val="tx2"/>
                </a:solidFill>
                <a:latin typeface="Arial" pitchFamily="34" charset="0"/>
                <a:cs typeface="Arial" pitchFamily="34" charset="0"/>
              </a:rPr>
              <a:t/>
            </a:r>
            <a:br>
              <a:rPr lang="tr-TR" sz="3200" b="1" smtClean="0">
                <a:solidFill>
                  <a:schemeClr val="tx2"/>
                </a:solidFill>
                <a:latin typeface="Arial" pitchFamily="34" charset="0"/>
                <a:cs typeface="Arial" pitchFamily="34" charset="0"/>
              </a:rPr>
            </a:br>
            <a:r>
              <a:rPr lang="tr-TR" sz="3200" b="1" smtClean="0">
                <a:solidFill>
                  <a:schemeClr val="tx2"/>
                </a:solidFill>
                <a:latin typeface="Arial" pitchFamily="34" charset="0"/>
                <a:cs typeface="Arial" pitchFamily="34" charset="0"/>
              </a:rPr>
              <a:t>Do you like it? </a:t>
            </a:r>
            <a:br>
              <a:rPr lang="tr-TR" sz="3200" b="1" smtClean="0">
                <a:solidFill>
                  <a:schemeClr val="tx2"/>
                </a:solidFill>
                <a:latin typeface="Arial" pitchFamily="34" charset="0"/>
                <a:cs typeface="Arial" pitchFamily="34" charset="0"/>
              </a:rPr>
            </a:br>
            <a:r>
              <a:rPr lang="tr-TR" sz="3200" b="1" smtClean="0">
                <a:solidFill>
                  <a:schemeClr val="tx2"/>
                </a:solidFill>
                <a:latin typeface="Arial" pitchFamily="34" charset="0"/>
                <a:cs typeface="Arial" pitchFamily="34" charset="0"/>
              </a:rPr>
              <a:t/>
            </a:r>
            <a:br>
              <a:rPr lang="tr-TR" sz="3200" b="1" smtClean="0">
                <a:solidFill>
                  <a:schemeClr val="tx2"/>
                </a:solidFill>
                <a:latin typeface="Arial" pitchFamily="34" charset="0"/>
                <a:cs typeface="Arial" pitchFamily="34" charset="0"/>
              </a:rPr>
            </a:br>
            <a:r>
              <a:rPr lang="tr-TR" sz="3200" b="1" smtClean="0">
                <a:solidFill>
                  <a:schemeClr val="tx2"/>
                </a:solidFill>
                <a:latin typeface="Arial" pitchFamily="34" charset="0"/>
                <a:cs typeface="Arial" pitchFamily="34" charset="0"/>
              </a:rPr>
              <a:t>Does it need to change?</a:t>
            </a:r>
            <a:endParaRPr lang="tr-TR" sz="3200" b="1" dirty="0">
              <a:solidFill>
                <a:schemeClr val="tx2"/>
              </a:solidFill>
              <a:latin typeface="Arial" pitchFamily="34" charset="0"/>
              <a:cs typeface="Arial" pitchFamily="34" charset="0"/>
            </a:endParaRPr>
          </a:p>
        </p:txBody>
      </p:sp>
      <p:pic>
        <p:nvPicPr>
          <p:cNvPr id="13314" name="Picture 2" descr="http://a1.sphotos.ak.fbcdn.net/hphotos-ak-ash4/459754_376546899062915_181049101946030_1115282_970599665_o.jpg"/>
          <p:cNvPicPr>
            <a:picLocks noChangeAspect="1" noChangeArrowheads="1"/>
          </p:cNvPicPr>
          <p:nvPr/>
        </p:nvPicPr>
        <p:blipFill>
          <a:blip r:embed="rId2" cstate="print"/>
          <a:srcRect/>
          <a:stretch>
            <a:fillRect/>
          </a:stretch>
        </p:blipFill>
        <p:spPr bwMode="auto">
          <a:xfrm>
            <a:off x="3352800" y="0"/>
            <a:ext cx="10151605" cy="6858000"/>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676400" y="457200"/>
            <a:ext cx="6096000" cy="1371600"/>
          </a:xfrm>
        </p:spPr>
        <p:txBody>
          <a:bodyPr>
            <a:noAutofit/>
          </a:bodyPr>
          <a:lstStyle/>
          <a:p>
            <a:r>
              <a:rPr lang="tr-TR" sz="2800" b="1" smtClean="0">
                <a:solidFill>
                  <a:schemeClr val="tx2"/>
                </a:solidFill>
                <a:latin typeface="Arial" pitchFamily="34" charset="0"/>
                <a:cs typeface="Arial" pitchFamily="34" charset="0"/>
              </a:rPr>
              <a:t>75% of participants don’t like </a:t>
            </a:r>
            <a:br>
              <a:rPr lang="tr-TR" sz="2800" b="1" smtClean="0">
                <a:solidFill>
                  <a:schemeClr val="tx2"/>
                </a:solidFill>
                <a:latin typeface="Arial" pitchFamily="34" charset="0"/>
                <a:cs typeface="Arial" pitchFamily="34" charset="0"/>
              </a:rPr>
            </a:br>
            <a:r>
              <a:rPr lang="tr-TR" sz="2800" b="1" smtClean="0">
                <a:solidFill>
                  <a:schemeClr val="tx2"/>
                </a:solidFill>
                <a:latin typeface="Arial" pitchFamily="34" charset="0"/>
                <a:cs typeface="Arial" pitchFamily="34" charset="0"/>
              </a:rPr>
              <a:t>the current constitution </a:t>
            </a:r>
            <a:br>
              <a:rPr lang="tr-TR" sz="2800" b="1" smtClean="0">
                <a:solidFill>
                  <a:schemeClr val="tx2"/>
                </a:solidFill>
                <a:latin typeface="Arial" pitchFamily="34" charset="0"/>
                <a:cs typeface="Arial" pitchFamily="34" charset="0"/>
              </a:rPr>
            </a:br>
            <a:r>
              <a:rPr lang="tr-TR" sz="2800" b="1" smtClean="0">
                <a:solidFill>
                  <a:schemeClr val="tx2"/>
                </a:solidFill>
                <a:latin typeface="Arial" pitchFamily="34" charset="0"/>
                <a:cs typeface="Arial" pitchFamily="34" charset="0"/>
              </a:rPr>
              <a:t>for several reasons</a:t>
            </a:r>
            <a:r>
              <a:rPr lang="tr-TR" sz="2400" b="1" smtClean="0">
                <a:latin typeface="Arial" pitchFamily="34" charset="0"/>
                <a:cs typeface="Arial" pitchFamily="34" charset="0"/>
              </a:rPr>
              <a:t/>
            </a:r>
            <a:br>
              <a:rPr lang="tr-TR" sz="2400" b="1" smtClean="0">
                <a:latin typeface="Arial" pitchFamily="34" charset="0"/>
                <a:cs typeface="Arial" pitchFamily="34" charset="0"/>
              </a:rPr>
            </a:br>
            <a:r>
              <a:rPr lang="tr-TR" sz="2400" b="1" smtClean="0">
                <a:latin typeface="Arial" pitchFamily="34" charset="0"/>
                <a:cs typeface="Arial" pitchFamily="34" charset="0"/>
              </a:rPr>
              <a:t/>
            </a:r>
            <a:br>
              <a:rPr lang="tr-TR" sz="2400" b="1" smtClean="0">
                <a:latin typeface="Arial" pitchFamily="34" charset="0"/>
                <a:cs typeface="Arial" pitchFamily="34" charset="0"/>
              </a:rPr>
            </a:br>
            <a:r>
              <a:rPr lang="tr-TR" sz="1800" smtClean="0">
                <a:latin typeface="Arial" pitchFamily="34" charset="0"/>
                <a:cs typeface="Arial" pitchFamily="34" charset="0"/>
              </a:rPr>
              <a:t>AVERAGE OF 13 ASSEMBLIES</a:t>
            </a:r>
            <a:endParaRPr lang="tr-TR" sz="1800" b="1" dirty="0">
              <a:latin typeface="Arial" pitchFamily="34" charset="0"/>
              <a:cs typeface="Arial" pitchFamily="34" charset="0"/>
            </a:endParaRPr>
          </a:p>
        </p:txBody>
      </p:sp>
      <p:graphicFrame>
        <p:nvGraphicFramePr>
          <p:cNvPr id="4" name="3 Grafik"/>
          <p:cNvGraphicFramePr/>
          <p:nvPr/>
        </p:nvGraphicFramePr>
        <p:xfrm>
          <a:off x="0" y="1828800"/>
          <a:ext cx="9144000" cy="5029200"/>
        </p:xfrm>
        <a:graphic>
          <a:graphicData uri="http://schemas.openxmlformats.org/drawingml/2006/chart">
            <c:chart xmlns:c="http://schemas.openxmlformats.org/drawingml/2006/chart" xmlns:r="http://schemas.openxmlformats.org/officeDocument/2006/relationships" r:id="rId2"/>
          </a:graphicData>
        </a:graphic>
      </p:graphicFrame>
      <p:sp>
        <p:nvSpPr>
          <p:cNvPr id="5" name="4 Metin kutusu"/>
          <p:cNvSpPr txBox="1"/>
          <p:nvPr/>
        </p:nvSpPr>
        <p:spPr>
          <a:xfrm>
            <a:off x="7315200" y="3810000"/>
            <a:ext cx="1676400" cy="369332"/>
          </a:xfrm>
          <a:prstGeom prst="rect">
            <a:avLst/>
          </a:prstGeom>
          <a:solidFill>
            <a:schemeClr val="bg1"/>
          </a:solidFill>
        </p:spPr>
        <p:txBody>
          <a:bodyPr wrap="square" rtlCol="0">
            <a:spAutoFit/>
          </a:bodyPr>
          <a:lstStyle/>
          <a:p>
            <a:r>
              <a:rPr lang="tr-TR" b="1" smtClean="0"/>
              <a:t>I DON’T LIKE IT</a:t>
            </a:r>
            <a:endParaRPr lang="tr-TR" b="1"/>
          </a:p>
        </p:txBody>
      </p:sp>
      <p:sp>
        <p:nvSpPr>
          <p:cNvPr id="6" name="5 Metin kutusu"/>
          <p:cNvSpPr txBox="1"/>
          <p:nvPr/>
        </p:nvSpPr>
        <p:spPr>
          <a:xfrm>
            <a:off x="7315200" y="4431268"/>
            <a:ext cx="1676400" cy="369332"/>
          </a:xfrm>
          <a:prstGeom prst="rect">
            <a:avLst/>
          </a:prstGeom>
          <a:solidFill>
            <a:schemeClr val="bg1"/>
          </a:solidFill>
        </p:spPr>
        <p:txBody>
          <a:bodyPr wrap="square" rtlCol="0">
            <a:spAutoFit/>
          </a:bodyPr>
          <a:lstStyle/>
          <a:p>
            <a:r>
              <a:rPr lang="tr-TR" b="1" smtClean="0"/>
              <a:t>I LIKE IT</a:t>
            </a:r>
            <a:endParaRPr lang="tr-TR" b="1"/>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676400" y="609600"/>
            <a:ext cx="6096000" cy="1447800"/>
          </a:xfrm>
        </p:spPr>
        <p:txBody>
          <a:bodyPr>
            <a:noAutofit/>
          </a:bodyPr>
          <a:lstStyle/>
          <a:p>
            <a:r>
              <a:rPr lang="tr-TR" sz="2800" b="1" smtClean="0">
                <a:solidFill>
                  <a:schemeClr val="tx2"/>
                </a:solidFill>
                <a:latin typeface="Arial" pitchFamily="34" charset="0"/>
                <a:cs typeface="Arial" pitchFamily="34" charset="0"/>
              </a:rPr>
              <a:t>Among those who don’t like </a:t>
            </a:r>
            <a:br>
              <a:rPr lang="tr-TR" sz="2800" b="1" smtClean="0">
                <a:solidFill>
                  <a:schemeClr val="tx2"/>
                </a:solidFill>
                <a:latin typeface="Arial" pitchFamily="34" charset="0"/>
                <a:cs typeface="Arial" pitchFamily="34" charset="0"/>
              </a:rPr>
            </a:br>
            <a:r>
              <a:rPr lang="tr-TR" sz="2800" b="1" smtClean="0">
                <a:solidFill>
                  <a:schemeClr val="tx2"/>
                </a:solidFill>
                <a:latin typeface="Arial" pitchFamily="34" charset="0"/>
                <a:cs typeface="Arial" pitchFamily="34" charset="0"/>
              </a:rPr>
              <a:t>the current constitution, </a:t>
            </a:r>
            <a:br>
              <a:rPr lang="tr-TR" sz="2800" b="1" smtClean="0">
                <a:solidFill>
                  <a:schemeClr val="tx2"/>
                </a:solidFill>
                <a:latin typeface="Arial" pitchFamily="34" charset="0"/>
                <a:cs typeface="Arial" pitchFamily="34" charset="0"/>
              </a:rPr>
            </a:br>
            <a:r>
              <a:rPr lang="tr-TR" sz="2800" b="1" smtClean="0">
                <a:solidFill>
                  <a:schemeClr val="tx2"/>
                </a:solidFill>
                <a:latin typeface="Arial" pitchFamily="34" charset="0"/>
                <a:cs typeface="Arial" pitchFamily="34" charset="0"/>
              </a:rPr>
              <a:t>majority demands </a:t>
            </a:r>
            <a:br>
              <a:rPr lang="tr-TR" sz="2800" b="1" smtClean="0">
                <a:solidFill>
                  <a:schemeClr val="tx2"/>
                </a:solidFill>
                <a:latin typeface="Arial" pitchFamily="34" charset="0"/>
                <a:cs typeface="Arial" pitchFamily="34" charset="0"/>
              </a:rPr>
            </a:br>
            <a:r>
              <a:rPr lang="tr-TR" sz="2800" b="1" smtClean="0">
                <a:solidFill>
                  <a:schemeClr val="tx2"/>
                </a:solidFill>
                <a:latin typeface="Arial" pitchFamily="34" charset="0"/>
                <a:cs typeface="Arial" pitchFamily="34" charset="0"/>
              </a:rPr>
              <a:t>a brand new constitution</a:t>
            </a:r>
            <a:br>
              <a:rPr lang="tr-TR" sz="2800" b="1" smtClean="0">
                <a:solidFill>
                  <a:schemeClr val="tx2"/>
                </a:solidFill>
                <a:latin typeface="Arial" pitchFamily="34" charset="0"/>
                <a:cs typeface="Arial" pitchFamily="34" charset="0"/>
              </a:rPr>
            </a:br>
            <a:r>
              <a:rPr lang="tr-TR" sz="2800" b="1" dirty="0" smtClean="0">
                <a:latin typeface="Arial" pitchFamily="34" charset="0"/>
                <a:cs typeface="Arial" pitchFamily="34" charset="0"/>
              </a:rPr>
              <a:t/>
            </a:r>
            <a:br>
              <a:rPr lang="tr-TR" sz="2800" b="1" dirty="0" smtClean="0">
                <a:latin typeface="Arial" pitchFamily="34" charset="0"/>
                <a:cs typeface="Arial" pitchFamily="34" charset="0"/>
              </a:rPr>
            </a:br>
            <a:r>
              <a:rPr lang="tr-TR" sz="1800" smtClean="0">
                <a:latin typeface="Arial" pitchFamily="34" charset="0"/>
                <a:cs typeface="Arial" pitchFamily="34" charset="0"/>
              </a:rPr>
              <a:t> AVERAGE OF 13 ASSEMBLIES</a:t>
            </a:r>
            <a:endParaRPr lang="tr-TR" sz="2800" dirty="0">
              <a:latin typeface="Arial" pitchFamily="34" charset="0"/>
              <a:cs typeface="Arial" pitchFamily="34" charset="0"/>
            </a:endParaRPr>
          </a:p>
        </p:txBody>
      </p:sp>
      <p:graphicFrame>
        <p:nvGraphicFramePr>
          <p:cNvPr id="4" name="7 Grafik"/>
          <p:cNvGraphicFramePr/>
          <p:nvPr/>
        </p:nvGraphicFramePr>
        <p:xfrm>
          <a:off x="0" y="2133600"/>
          <a:ext cx="9144000" cy="4724400"/>
        </p:xfrm>
        <a:graphic>
          <a:graphicData uri="http://schemas.openxmlformats.org/drawingml/2006/chart">
            <c:chart xmlns:c="http://schemas.openxmlformats.org/drawingml/2006/chart" xmlns:r="http://schemas.openxmlformats.org/officeDocument/2006/relationships" r:id="rId2"/>
          </a:graphicData>
        </a:graphic>
      </p:graphicFrame>
      <p:sp>
        <p:nvSpPr>
          <p:cNvPr id="5" name="4 Sağ Ayraç"/>
          <p:cNvSpPr/>
          <p:nvPr/>
        </p:nvSpPr>
        <p:spPr>
          <a:xfrm rot="16200000">
            <a:off x="7353300" y="1866900"/>
            <a:ext cx="381000" cy="2743200"/>
          </a:xfrm>
          <a:prstGeom prst="rightBrace">
            <a:avLst/>
          </a:prstGeom>
          <a:ln w="381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sp>
        <p:nvSpPr>
          <p:cNvPr id="6" name="5 Metin kutusu"/>
          <p:cNvSpPr txBox="1"/>
          <p:nvPr/>
        </p:nvSpPr>
        <p:spPr>
          <a:xfrm>
            <a:off x="6629400" y="1981200"/>
            <a:ext cx="2209800" cy="1200329"/>
          </a:xfrm>
          <a:prstGeom prst="rect">
            <a:avLst/>
          </a:prstGeom>
          <a:noFill/>
        </p:spPr>
        <p:txBody>
          <a:bodyPr wrap="square" rtlCol="0">
            <a:spAutoFit/>
          </a:bodyPr>
          <a:lstStyle/>
          <a:p>
            <a:r>
              <a:rPr lang="tr-TR" b="1" i="1" smtClean="0">
                <a:solidFill>
                  <a:srgbClr val="C00000"/>
                </a:solidFill>
              </a:rPr>
              <a:t>I DON’T LIKE THE CURRENT CONSTITUTION AND…</a:t>
            </a:r>
            <a:endParaRPr lang="tr-TR" b="1" i="1" dirty="0">
              <a:solidFill>
                <a:srgbClr val="C00000"/>
              </a:solidFill>
            </a:endParaRPr>
          </a:p>
        </p:txBody>
      </p:sp>
      <p:sp>
        <p:nvSpPr>
          <p:cNvPr id="7" name="6 Metin kutusu"/>
          <p:cNvSpPr txBox="1"/>
          <p:nvPr/>
        </p:nvSpPr>
        <p:spPr>
          <a:xfrm>
            <a:off x="6324600" y="4128448"/>
            <a:ext cx="2819400" cy="646331"/>
          </a:xfrm>
          <a:prstGeom prst="rect">
            <a:avLst/>
          </a:prstGeom>
          <a:solidFill>
            <a:schemeClr val="bg1"/>
          </a:solidFill>
        </p:spPr>
        <p:txBody>
          <a:bodyPr wrap="square" rtlCol="0">
            <a:spAutoFit/>
          </a:bodyPr>
          <a:lstStyle/>
          <a:p>
            <a:r>
              <a:rPr lang="tr-TR" b="1" smtClean="0"/>
              <a:t>A completely new constitution must be made</a:t>
            </a:r>
            <a:endParaRPr lang="tr-TR" b="1"/>
          </a:p>
        </p:txBody>
      </p:sp>
      <p:sp>
        <p:nvSpPr>
          <p:cNvPr id="8" name="7 Metin kutusu"/>
          <p:cNvSpPr txBox="1"/>
          <p:nvPr/>
        </p:nvSpPr>
        <p:spPr>
          <a:xfrm>
            <a:off x="6324600" y="3505200"/>
            <a:ext cx="2590800" cy="646331"/>
          </a:xfrm>
          <a:prstGeom prst="rect">
            <a:avLst/>
          </a:prstGeom>
          <a:solidFill>
            <a:schemeClr val="bg1"/>
          </a:solidFill>
        </p:spPr>
        <p:txBody>
          <a:bodyPr wrap="square" rtlCol="0">
            <a:spAutoFit/>
          </a:bodyPr>
          <a:lstStyle/>
          <a:p>
            <a:r>
              <a:rPr lang="tr-TR" b="1" smtClean="0"/>
              <a:t>Some articles need to change</a:t>
            </a:r>
            <a:endParaRPr lang="tr-TR" b="1"/>
          </a:p>
        </p:txBody>
      </p:sp>
      <p:sp>
        <p:nvSpPr>
          <p:cNvPr id="9" name="8 Metin kutusu"/>
          <p:cNvSpPr txBox="1"/>
          <p:nvPr/>
        </p:nvSpPr>
        <p:spPr>
          <a:xfrm>
            <a:off x="6324600" y="4840069"/>
            <a:ext cx="2819400" cy="923330"/>
          </a:xfrm>
          <a:prstGeom prst="rect">
            <a:avLst/>
          </a:prstGeom>
          <a:solidFill>
            <a:schemeClr val="bg1"/>
          </a:solidFill>
        </p:spPr>
        <p:txBody>
          <a:bodyPr wrap="square" rtlCol="0">
            <a:spAutoFit/>
          </a:bodyPr>
          <a:lstStyle/>
          <a:p>
            <a:r>
              <a:rPr lang="tr-TR" b="1" smtClean="0"/>
              <a:t>A completely new constitution must be made, but time is not right</a:t>
            </a:r>
            <a:endParaRPr lang="tr-TR" b="1"/>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76200" y="457200"/>
            <a:ext cx="3352800" cy="2438400"/>
          </a:xfrm>
        </p:spPr>
        <p:txBody>
          <a:bodyPr>
            <a:noAutofit/>
          </a:bodyPr>
          <a:lstStyle/>
          <a:p>
            <a:pPr algn="l"/>
            <a:r>
              <a:rPr lang="tr-TR" sz="3600" b="1" smtClean="0">
                <a:solidFill>
                  <a:schemeClr val="tx2"/>
                </a:solidFill>
                <a:latin typeface="Arial" pitchFamily="34" charset="0"/>
                <a:cs typeface="Arial" pitchFamily="34" charset="0"/>
              </a:rPr>
              <a:t>5 important constitutional issues</a:t>
            </a:r>
            <a:endParaRPr lang="tr-TR" sz="3600" b="1" dirty="0">
              <a:solidFill>
                <a:schemeClr val="tx2"/>
              </a:solidFill>
              <a:latin typeface="Arial" pitchFamily="34" charset="0"/>
              <a:cs typeface="Arial" pitchFamily="34" charset="0"/>
            </a:endParaRPr>
          </a:p>
        </p:txBody>
      </p:sp>
      <p:pic>
        <p:nvPicPr>
          <p:cNvPr id="14338" name="Picture 2" descr="http://a3.sphotos.ak.fbcdn.net/hphotos-ak-ash3/533542_350590334991905_181049101946030_1055955_129468049_n.jpg"/>
          <p:cNvPicPr>
            <a:picLocks noChangeAspect="1" noChangeArrowheads="1"/>
          </p:cNvPicPr>
          <p:nvPr/>
        </p:nvPicPr>
        <p:blipFill>
          <a:blip r:embed="rId2" cstate="print"/>
          <a:srcRect/>
          <a:stretch>
            <a:fillRect/>
          </a:stretch>
        </p:blipFill>
        <p:spPr bwMode="auto">
          <a:xfrm>
            <a:off x="3581400" y="0"/>
            <a:ext cx="9144000" cy="6858000"/>
          </a:xfrm>
          <a:prstGeom prst="rect">
            <a:avLst/>
          </a:prstGeom>
          <a:noFill/>
        </p:spPr>
      </p:pic>
      <p:sp>
        <p:nvSpPr>
          <p:cNvPr id="4" name="2 İçerik Yer Tutucusu"/>
          <p:cNvSpPr>
            <a:spLocks noGrp="1"/>
          </p:cNvSpPr>
          <p:nvPr>
            <p:ph idx="1"/>
          </p:nvPr>
        </p:nvSpPr>
        <p:spPr>
          <a:xfrm>
            <a:off x="228600" y="2590800"/>
            <a:ext cx="3429000" cy="5562600"/>
          </a:xfrm>
        </p:spPr>
        <p:txBody>
          <a:bodyPr>
            <a:normAutofit/>
          </a:bodyPr>
          <a:lstStyle/>
          <a:p>
            <a:pPr marL="457200" lvl="0" indent="-457200">
              <a:buFont typeface="+mj-lt"/>
              <a:buAutoNum type="arabicPeriod"/>
            </a:pPr>
            <a:r>
              <a:rPr lang="tr-TR" sz="2400" b="1" smtClean="0">
                <a:latin typeface="Arial" pitchFamily="34" charset="0"/>
                <a:cs typeface="Arial" pitchFamily="34" charset="0"/>
              </a:rPr>
              <a:t>Cohabitation of divergent groups within the society</a:t>
            </a:r>
          </a:p>
          <a:p>
            <a:pPr marL="457200" indent="-457200">
              <a:buFont typeface="+mj-lt"/>
              <a:buAutoNum type="arabicPeriod"/>
            </a:pPr>
            <a:r>
              <a:rPr lang="tr-TR" sz="2400" b="1" smtClean="0">
                <a:latin typeface="Arial" pitchFamily="34" charset="0"/>
                <a:cs typeface="Arial" pitchFamily="34" charset="0"/>
              </a:rPr>
              <a:t>Public services</a:t>
            </a:r>
          </a:p>
          <a:p>
            <a:pPr marL="457200" lvl="0" indent="-457200">
              <a:buFont typeface="+mj-lt"/>
              <a:buAutoNum type="arabicPeriod"/>
            </a:pPr>
            <a:r>
              <a:rPr lang="tr-TR" sz="2400" b="1" smtClean="0">
                <a:latin typeface="Arial" pitchFamily="34" charset="0"/>
                <a:cs typeface="Arial" pitchFamily="34" charset="0"/>
              </a:rPr>
              <a:t>Local governance</a:t>
            </a:r>
          </a:p>
          <a:p>
            <a:pPr marL="457200" indent="-457200">
              <a:buFont typeface="+mj-lt"/>
              <a:buAutoNum type="arabicPeriod"/>
            </a:pPr>
            <a:r>
              <a:rPr lang="tr-TR" sz="2400" b="1" smtClean="0">
                <a:latin typeface="Arial" pitchFamily="34" charset="0"/>
                <a:cs typeface="Arial" pitchFamily="34" charset="0"/>
              </a:rPr>
              <a:t>Governmental systems</a:t>
            </a:r>
          </a:p>
          <a:p>
            <a:pPr marL="457200" lvl="0" indent="-457200">
              <a:buFont typeface="+mj-lt"/>
              <a:buAutoNum type="arabicPeriod"/>
            </a:pPr>
            <a:r>
              <a:rPr lang="tr-TR" sz="2400" b="1" smtClean="0">
                <a:latin typeface="Arial" pitchFamily="34" charset="0"/>
                <a:cs typeface="Arial" pitchFamily="34" charset="0"/>
              </a:rPr>
              <a:t>Judicial independence and the rule of law</a:t>
            </a:r>
          </a:p>
          <a:p>
            <a:pPr marL="457200" indent="-457200">
              <a:buFont typeface="+mj-lt"/>
              <a:buAutoNum type="arabicPeriod"/>
            </a:pPr>
            <a:endParaRPr lang="tr-TR" sz="240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676400" y="304800"/>
            <a:ext cx="6096000" cy="1143000"/>
          </a:xfrm>
        </p:spPr>
        <p:txBody>
          <a:bodyPr>
            <a:noAutofit/>
          </a:bodyPr>
          <a:lstStyle/>
          <a:p>
            <a:r>
              <a:rPr lang="tr-TR" sz="3600" b="1" smtClean="0">
                <a:solidFill>
                  <a:schemeClr val="tx2"/>
                </a:solidFill>
                <a:latin typeface="Arial" pitchFamily="34" charset="0"/>
                <a:cs typeface="Arial" pitchFamily="34" charset="0"/>
              </a:rPr>
              <a:t>Cohabitation of divergent groups within the society</a:t>
            </a:r>
            <a:endParaRPr lang="tr-TR" sz="3600" b="1">
              <a:solidFill>
                <a:schemeClr val="tx2"/>
              </a:solidFill>
              <a:latin typeface="Arial" pitchFamily="34" charset="0"/>
              <a:cs typeface="Arial" pitchFamily="34" charset="0"/>
            </a:endParaRPr>
          </a:p>
        </p:txBody>
      </p:sp>
      <p:pic>
        <p:nvPicPr>
          <p:cNvPr id="1026" name="Picture 2" descr="D:\Desktop\ANAYASA PLATFORMU\AVT-2-KONYA\anayasa konya foto\DSC_1034.JPG"/>
          <p:cNvPicPr>
            <a:picLocks noChangeAspect="1" noChangeArrowheads="1"/>
          </p:cNvPicPr>
          <p:nvPr/>
        </p:nvPicPr>
        <p:blipFill>
          <a:blip r:embed="rId2" cstate="print"/>
          <a:srcRect/>
          <a:stretch>
            <a:fillRect/>
          </a:stretch>
        </p:blipFill>
        <p:spPr bwMode="auto">
          <a:xfrm>
            <a:off x="0" y="1676400"/>
            <a:ext cx="9144000" cy="6056416"/>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11 Akış Çizelgesi: Karar"/>
          <p:cNvSpPr/>
          <p:nvPr/>
        </p:nvSpPr>
        <p:spPr>
          <a:xfrm>
            <a:off x="152400" y="2286000"/>
            <a:ext cx="3124200" cy="990600"/>
          </a:xfrm>
          <a:prstGeom prst="flowChartDecis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smtClean="0"/>
              <a:t>QUESTION</a:t>
            </a:r>
            <a:endParaRPr lang="tr-TR" sz="2000" b="1"/>
          </a:p>
        </p:txBody>
      </p:sp>
      <p:sp>
        <p:nvSpPr>
          <p:cNvPr id="16" name="15 Akış Çizelgesi: Veri"/>
          <p:cNvSpPr/>
          <p:nvPr/>
        </p:nvSpPr>
        <p:spPr>
          <a:xfrm>
            <a:off x="76200" y="762000"/>
            <a:ext cx="3429000" cy="685800"/>
          </a:xfrm>
          <a:prstGeom prst="flowChartInputOutp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smtClean="0"/>
              <a:t>CONSTITUTIONAL PRINCIPLE</a:t>
            </a:r>
            <a:endParaRPr lang="tr-TR" sz="2000" b="1"/>
          </a:p>
        </p:txBody>
      </p:sp>
      <p:cxnSp>
        <p:nvCxnSpPr>
          <p:cNvPr id="18" name="17 Düz Ok Bağlayıcısı"/>
          <p:cNvCxnSpPr/>
          <p:nvPr/>
        </p:nvCxnSpPr>
        <p:spPr>
          <a:xfrm>
            <a:off x="1676400" y="1524000"/>
            <a:ext cx="0" cy="685800"/>
          </a:xfrm>
          <a:prstGeom prst="straightConnector1">
            <a:avLst/>
          </a:prstGeom>
          <a:ln w="5715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1" name="20 Metin kutusu"/>
          <p:cNvSpPr txBox="1"/>
          <p:nvPr/>
        </p:nvSpPr>
        <p:spPr>
          <a:xfrm>
            <a:off x="2590800" y="209490"/>
            <a:ext cx="4648200" cy="400110"/>
          </a:xfrm>
          <a:prstGeom prst="rect">
            <a:avLst/>
          </a:prstGeom>
          <a:noFill/>
        </p:spPr>
        <p:txBody>
          <a:bodyPr wrap="square" rtlCol="0">
            <a:spAutoFit/>
          </a:bodyPr>
          <a:lstStyle/>
          <a:p>
            <a:pPr algn="ctr"/>
            <a:r>
              <a:rPr lang="tr-TR" sz="2000" b="1" smtClean="0">
                <a:solidFill>
                  <a:srgbClr val="C00000"/>
                </a:solidFill>
                <a:latin typeface="Arial" pitchFamily="34" charset="0"/>
                <a:cs typeface="Arial" pitchFamily="34" charset="0"/>
              </a:rPr>
              <a:t>PROHIBITION OF DISCRIMINATION</a:t>
            </a:r>
            <a:endParaRPr lang="tr-TR" sz="2000" b="1">
              <a:solidFill>
                <a:srgbClr val="C00000"/>
              </a:solidFill>
              <a:latin typeface="Arial" pitchFamily="34" charset="0"/>
              <a:cs typeface="Arial" pitchFamily="34" charset="0"/>
            </a:endParaRPr>
          </a:p>
        </p:txBody>
      </p:sp>
      <p:sp>
        <p:nvSpPr>
          <p:cNvPr id="22" name="21 Metin kutusu"/>
          <p:cNvSpPr txBox="1"/>
          <p:nvPr/>
        </p:nvSpPr>
        <p:spPr>
          <a:xfrm>
            <a:off x="3581400" y="685800"/>
            <a:ext cx="4648200" cy="923330"/>
          </a:xfrm>
          <a:prstGeom prst="rect">
            <a:avLst/>
          </a:prstGeom>
          <a:noFill/>
        </p:spPr>
        <p:txBody>
          <a:bodyPr wrap="square" rtlCol="0">
            <a:spAutoFit/>
          </a:bodyPr>
          <a:lstStyle/>
          <a:p>
            <a:r>
              <a:rPr lang="tr-TR" b="1" i="1" smtClean="0">
                <a:latin typeface="Arial" pitchFamily="34" charset="0"/>
                <a:cs typeface="Arial" pitchFamily="34" charset="0"/>
              </a:rPr>
              <a:t>Everyone should be protected against discrimination regardless of their differences</a:t>
            </a:r>
            <a:endParaRPr lang="tr-TR" b="1" i="1">
              <a:latin typeface="Arial" pitchFamily="34" charset="0"/>
              <a:cs typeface="Arial" pitchFamily="34" charset="0"/>
            </a:endParaRPr>
          </a:p>
        </p:txBody>
      </p:sp>
      <p:sp>
        <p:nvSpPr>
          <p:cNvPr id="33" name="32 Metin kutusu"/>
          <p:cNvSpPr txBox="1"/>
          <p:nvPr/>
        </p:nvSpPr>
        <p:spPr>
          <a:xfrm>
            <a:off x="3581400" y="2076271"/>
            <a:ext cx="4648200" cy="1200329"/>
          </a:xfrm>
          <a:prstGeom prst="rect">
            <a:avLst/>
          </a:prstGeom>
          <a:noFill/>
        </p:spPr>
        <p:txBody>
          <a:bodyPr wrap="square" rtlCol="0">
            <a:spAutoFit/>
          </a:bodyPr>
          <a:lstStyle/>
          <a:p>
            <a:r>
              <a:rPr lang="tr-TR" b="1" dirty="0" err="1" smtClean="0">
                <a:latin typeface="Arial" pitchFamily="34" charset="0"/>
                <a:cs typeface="Arial" pitchFamily="34" charset="0"/>
              </a:rPr>
              <a:t>Should</a:t>
            </a:r>
            <a:r>
              <a:rPr lang="tr-TR" b="1" dirty="0" smtClean="0">
                <a:latin typeface="Arial" pitchFamily="34" charset="0"/>
                <a:cs typeface="Arial" pitchFamily="34" charset="0"/>
              </a:rPr>
              <a:t> the new constitution </a:t>
            </a:r>
            <a:r>
              <a:rPr lang="tr-TR" b="1" dirty="0" err="1" smtClean="0">
                <a:latin typeface="Arial" pitchFamily="34" charset="0"/>
                <a:cs typeface="Arial" pitchFamily="34" charset="0"/>
              </a:rPr>
              <a:t>contain</a:t>
            </a:r>
            <a:r>
              <a:rPr lang="tr-TR" b="1" dirty="0" smtClean="0">
                <a:latin typeface="Arial" pitchFamily="34" charset="0"/>
                <a:cs typeface="Arial" pitchFamily="34" charset="0"/>
              </a:rPr>
              <a:t> an </a:t>
            </a:r>
            <a:r>
              <a:rPr lang="tr-TR" b="1" dirty="0" err="1" smtClean="0">
                <a:latin typeface="Arial" pitchFamily="34" charset="0"/>
                <a:cs typeface="Arial" pitchFamily="34" charset="0"/>
              </a:rPr>
              <a:t>explicit</a:t>
            </a:r>
            <a:r>
              <a:rPr lang="tr-TR" b="1" dirty="0" smtClean="0">
                <a:latin typeface="Arial" pitchFamily="34" charset="0"/>
                <a:cs typeface="Arial" pitchFamily="34" charset="0"/>
              </a:rPr>
              <a:t> </a:t>
            </a:r>
            <a:r>
              <a:rPr lang="tr-TR" b="1" dirty="0" err="1" smtClean="0">
                <a:latin typeface="Arial" pitchFamily="34" charset="0"/>
                <a:cs typeface="Arial" pitchFamily="34" charset="0"/>
              </a:rPr>
              <a:t>clause</a:t>
            </a:r>
            <a:r>
              <a:rPr lang="tr-TR" b="1" dirty="0" smtClean="0">
                <a:latin typeface="Arial" pitchFamily="34" charset="0"/>
                <a:cs typeface="Arial" pitchFamily="34" charset="0"/>
              </a:rPr>
              <a:t> </a:t>
            </a:r>
            <a:r>
              <a:rPr lang="tr-TR" b="1" dirty="0" err="1" smtClean="0">
                <a:latin typeface="Arial" pitchFamily="34" charset="0"/>
                <a:cs typeface="Arial" pitchFamily="34" charset="0"/>
              </a:rPr>
              <a:t>banning</a:t>
            </a:r>
            <a:r>
              <a:rPr lang="tr-TR" b="1" dirty="0" smtClean="0">
                <a:latin typeface="Arial" pitchFamily="34" charset="0"/>
                <a:cs typeface="Arial" pitchFamily="34" charset="0"/>
              </a:rPr>
              <a:t> </a:t>
            </a:r>
            <a:r>
              <a:rPr lang="tr-TR" b="1" dirty="0" err="1" smtClean="0">
                <a:latin typeface="Arial" pitchFamily="34" charset="0"/>
                <a:cs typeface="Arial" pitchFamily="34" charset="0"/>
              </a:rPr>
              <a:t>discrimination</a:t>
            </a:r>
            <a:r>
              <a:rPr lang="tr-TR" b="1" dirty="0" smtClean="0">
                <a:latin typeface="Arial" pitchFamily="34" charset="0"/>
                <a:cs typeface="Arial" pitchFamily="34" charset="0"/>
              </a:rPr>
              <a:t> </a:t>
            </a:r>
            <a:r>
              <a:rPr lang="tr-TR" b="1" dirty="0" err="1" smtClean="0">
                <a:latin typeface="Arial" pitchFamily="34" charset="0"/>
                <a:cs typeface="Arial" pitchFamily="34" charset="0"/>
              </a:rPr>
              <a:t>against</a:t>
            </a:r>
            <a:r>
              <a:rPr lang="tr-TR" b="1" dirty="0" smtClean="0">
                <a:latin typeface="Arial" pitchFamily="34" charset="0"/>
                <a:cs typeface="Arial" pitchFamily="34" charset="0"/>
              </a:rPr>
              <a:t> </a:t>
            </a:r>
            <a:r>
              <a:rPr lang="tr-TR" b="1" dirty="0" err="1" smtClean="0">
                <a:latin typeface="Arial" pitchFamily="34" charset="0"/>
                <a:cs typeface="Arial" pitchFamily="34" charset="0"/>
              </a:rPr>
              <a:t>persons</a:t>
            </a:r>
            <a:r>
              <a:rPr lang="tr-TR" b="1" dirty="0" smtClean="0">
                <a:latin typeface="Arial" pitchFamily="34" charset="0"/>
                <a:cs typeface="Arial" pitchFamily="34" charset="0"/>
              </a:rPr>
              <a:t> </a:t>
            </a:r>
            <a:r>
              <a:rPr lang="tr-TR" b="1" dirty="0" err="1" smtClean="0">
                <a:latin typeface="Arial" pitchFamily="34" charset="0"/>
                <a:cs typeface="Arial" pitchFamily="34" charset="0"/>
              </a:rPr>
              <a:t>and</a:t>
            </a:r>
            <a:r>
              <a:rPr lang="tr-TR" b="1" dirty="0" smtClean="0">
                <a:latin typeface="Arial" pitchFamily="34" charset="0"/>
                <a:cs typeface="Arial" pitchFamily="34" charset="0"/>
              </a:rPr>
              <a:t> </a:t>
            </a:r>
            <a:r>
              <a:rPr lang="tr-TR" b="1" dirty="0" err="1" smtClean="0">
                <a:latin typeface="Arial" pitchFamily="34" charset="0"/>
                <a:cs typeface="Arial" pitchFamily="34" charset="0"/>
              </a:rPr>
              <a:t>groups</a:t>
            </a:r>
            <a:r>
              <a:rPr lang="tr-TR" b="1" dirty="0" smtClean="0">
                <a:latin typeface="Arial" pitchFamily="34" charset="0"/>
                <a:cs typeface="Arial" pitchFamily="34" charset="0"/>
              </a:rPr>
              <a:t> of </a:t>
            </a:r>
            <a:r>
              <a:rPr lang="tr-TR" b="1" dirty="0" err="1" smtClean="0">
                <a:latin typeface="Arial" pitchFamily="34" charset="0"/>
                <a:cs typeface="Arial" pitchFamily="34" charset="0"/>
              </a:rPr>
              <a:t>different</a:t>
            </a:r>
            <a:r>
              <a:rPr lang="tr-TR" b="1" dirty="0" smtClean="0">
                <a:latin typeface="Arial" pitchFamily="34" charset="0"/>
                <a:cs typeface="Arial" pitchFamily="34" charset="0"/>
              </a:rPr>
              <a:t> </a:t>
            </a:r>
            <a:r>
              <a:rPr lang="tr-TR" b="1" dirty="0" err="1" smtClean="0">
                <a:latin typeface="Arial" pitchFamily="34" charset="0"/>
                <a:cs typeface="Arial" pitchFamily="34" charset="0"/>
              </a:rPr>
              <a:t>orientations</a:t>
            </a:r>
            <a:r>
              <a:rPr lang="tr-TR" b="1" dirty="0" smtClean="0">
                <a:latin typeface="Arial" pitchFamily="34" charset="0"/>
                <a:cs typeface="Arial" pitchFamily="34" charset="0"/>
              </a:rPr>
              <a:t>, </a:t>
            </a:r>
            <a:r>
              <a:rPr lang="tr-TR" b="1" dirty="0" err="1" smtClean="0">
                <a:latin typeface="Arial" pitchFamily="34" charset="0"/>
                <a:cs typeface="Arial" pitchFamily="34" charset="0"/>
              </a:rPr>
              <a:t>preferences</a:t>
            </a:r>
            <a:r>
              <a:rPr lang="tr-TR" b="1" dirty="0" smtClean="0">
                <a:latin typeface="Arial" pitchFamily="34" charset="0"/>
                <a:cs typeface="Arial" pitchFamily="34" charset="0"/>
              </a:rPr>
              <a:t> </a:t>
            </a:r>
            <a:r>
              <a:rPr lang="tr-TR" b="1" dirty="0" err="1" smtClean="0">
                <a:latin typeface="Arial" pitchFamily="34" charset="0"/>
                <a:cs typeface="Arial" pitchFamily="34" charset="0"/>
              </a:rPr>
              <a:t>and</a:t>
            </a:r>
            <a:r>
              <a:rPr lang="tr-TR" b="1" dirty="0" smtClean="0">
                <a:latin typeface="Arial" pitchFamily="34" charset="0"/>
                <a:cs typeface="Arial" pitchFamily="34" charset="0"/>
              </a:rPr>
              <a:t> </a:t>
            </a:r>
            <a:r>
              <a:rPr lang="tr-TR" b="1" dirty="0" err="1" smtClean="0">
                <a:latin typeface="Arial" pitchFamily="34" charset="0"/>
                <a:cs typeface="Arial" pitchFamily="34" charset="0"/>
              </a:rPr>
              <a:t>origins</a:t>
            </a:r>
            <a:r>
              <a:rPr lang="tr-TR" b="1" dirty="0" smtClean="0">
                <a:latin typeface="Arial" pitchFamily="34" charset="0"/>
                <a:cs typeface="Arial" pitchFamily="34" charset="0"/>
              </a:rPr>
              <a:t>?</a:t>
            </a:r>
            <a:endParaRPr lang="tr-TR" b="1" dirty="0">
              <a:latin typeface="Arial" pitchFamily="34" charset="0"/>
              <a:cs typeface="Arial" pitchFamily="34" charset="0"/>
            </a:endParaRPr>
          </a:p>
        </p:txBody>
      </p:sp>
      <p:sp>
        <p:nvSpPr>
          <p:cNvPr id="40" name="39 Akış Çizelgesi: Karar"/>
          <p:cNvSpPr/>
          <p:nvPr/>
        </p:nvSpPr>
        <p:spPr>
          <a:xfrm>
            <a:off x="138752" y="5575111"/>
            <a:ext cx="3124200" cy="990600"/>
          </a:xfrm>
          <a:prstGeom prst="flowChartDecis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smtClean="0"/>
              <a:t>QUESTION</a:t>
            </a:r>
            <a:endParaRPr lang="tr-TR" sz="2000" b="1"/>
          </a:p>
        </p:txBody>
      </p:sp>
      <p:sp>
        <p:nvSpPr>
          <p:cNvPr id="41" name="40 Akış Çizelgesi: Veri"/>
          <p:cNvSpPr/>
          <p:nvPr/>
        </p:nvSpPr>
        <p:spPr>
          <a:xfrm>
            <a:off x="62552" y="4051111"/>
            <a:ext cx="3429000" cy="685800"/>
          </a:xfrm>
          <a:prstGeom prst="flowChartInputOutp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smtClean="0"/>
              <a:t>CONSTITUTIONAL PRINCIPLE</a:t>
            </a:r>
            <a:endParaRPr lang="tr-TR" sz="2000" b="1"/>
          </a:p>
        </p:txBody>
      </p:sp>
      <p:cxnSp>
        <p:nvCxnSpPr>
          <p:cNvPr id="42" name="41 Düz Ok Bağlayıcısı"/>
          <p:cNvCxnSpPr/>
          <p:nvPr/>
        </p:nvCxnSpPr>
        <p:spPr>
          <a:xfrm>
            <a:off x="1662752" y="4813111"/>
            <a:ext cx="0" cy="685800"/>
          </a:xfrm>
          <a:prstGeom prst="straightConnector1">
            <a:avLst/>
          </a:prstGeom>
          <a:ln w="5715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43" name="42 Metin kutusu"/>
          <p:cNvSpPr txBox="1"/>
          <p:nvPr/>
        </p:nvSpPr>
        <p:spPr>
          <a:xfrm>
            <a:off x="2577152" y="3498601"/>
            <a:ext cx="4648200" cy="400110"/>
          </a:xfrm>
          <a:prstGeom prst="rect">
            <a:avLst/>
          </a:prstGeom>
          <a:noFill/>
        </p:spPr>
        <p:txBody>
          <a:bodyPr wrap="square" rtlCol="0">
            <a:spAutoFit/>
          </a:bodyPr>
          <a:lstStyle/>
          <a:p>
            <a:pPr algn="ctr"/>
            <a:r>
              <a:rPr lang="tr-TR" sz="2000" b="1" smtClean="0">
                <a:solidFill>
                  <a:srgbClr val="C00000"/>
                </a:solidFill>
                <a:latin typeface="Arial" pitchFamily="34" charset="0"/>
                <a:cs typeface="Arial" pitchFamily="34" charset="0"/>
              </a:rPr>
              <a:t>COHABITATION</a:t>
            </a:r>
            <a:endParaRPr lang="tr-TR" sz="2000" b="1">
              <a:solidFill>
                <a:srgbClr val="C00000"/>
              </a:solidFill>
              <a:latin typeface="Arial" pitchFamily="34" charset="0"/>
              <a:cs typeface="Arial" pitchFamily="34" charset="0"/>
            </a:endParaRPr>
          </a:p>
        </p:txBody>
      </p:sp>
      <p:sp>
        <p:nvSpPr>
          <p:cNvPr id="44" name="43 Metin kutusu"/>
          <p:cNvSpPr txBox="1"/>
          <p:nvPr/>
        </p:nvSpPr>
        <p:spPr>
          <a:xfrm>
            <a:off x="3567752" y="3974911"/>
            <a:ext cx="4648200" cy="923330"/>
          </a:xfrm>
          <a:prstGeom prst="rect">
            <a:avLst/>
          </a:prstGeom>
          <a:noFill/>
        </p:spPr>
        <p:txBody>
          <a:bodyPr wrap="square" rtlCol="0">
            <a:spAutoFit/>
          </a:bodyPr>
          <a:lstStyle/>
          <a:p>
            <a:r>
              <a:rPr lang="en-US" b="1" i="1" smtClean="0">
                <a:latin typeface="Arial" pitchFamily="34" charset="0"/>
                <a:cs typeface="Arial" pitchFamily="34" charset="0"/>
              </a:rPr>
              <a:t>All are equal before the law and are entitled without any discrimination to equal protection of the law.</a:t>
            </a:r>
            <a:r>
              <a:rPr lang="tr-TR" b="1" i="1" smtClean="0">
                <a:latin typeface="Arial" pitchFamily="34" charset="0"/>
                <a:cs typeface="Arial" pitchFamily="34" charset="0"/>
              </a:rPr>
              <a:t> </a:t>
            </a:r>
            <a:r>
              <a:rPr lang="tr-TR" sz="1600" b="1" smtClean="0">
                <a:latin typeface="Arial" pitchFamily="34" charset="0"/>
                <a:cs typeface="Arial" pitchFamily="34" charset="0"/>
              </a:rPr>
              <a:t>(UDHR, Art.7)</a:t>
            </a:r>
            <a:endParaRPr lang="tr-TR" b="1" i="1">
              <a:latin typeface="Arial" pitchFamily="34" charset="0"/>
              <a:cs typeface="Arial" pitchFamily="34" charset="0"/>
            </a:endParaRPr>
          </a:p>
        </p:txBody>
      </p:sp>
      <p:sp>
        <p:nvSpPr>
          <p:cNvPr id="45" name="44 Metin kutusu"/>
          <p:cNvSpPr txBox="1"/>
          <p:nvPr/>
        </p:nvSpPr>
        <p:spPr>
          <a:xfrm>
            <a:off x="3567752" y="5365382"/>
            <a:ext cx="5271448" cy="1477328"/>
          </a:xfrm>
          <a:prstGeom prst="rect">
            <a:avLst/>
          </a:prstGeom>
          <a:noFill/>
        </p:spPr>
        <p:txBody>
          <a:bodyPr wrap="square" rtlCol="0">
            <a:spAutoFit/>
          </a:bodyPr>
          <a:lstStyle/>
          <a:p>
            <a:r>
              <a:rPr lang="tr-TR" b="1" smtClean="0">
                <a:latin typeface="Arial" pitchFamily="34" charset="0"/>
                <a:cs typeface="Arial" pitchFamily="34" charset="0"/>
              </a:rPr>
              <a:t>Do you think that providing persons and groups of different orientations, preferences and origins with constitutional guarantees facilitate the cohabitation of divergent groups within society?</a:t>
            </a:r>
            <a:endParaRPr lang="tr-TR" b="1">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smtClean="0">
                <a:solidFill>
                  <a:schemeClr val="tx2"/>
                </a:solidFill>
                <a:latin typeface="Arial" pitchFamily="34" charset="0"/>
                <a:cs typeface="Arial" pitchFamily="34" charset="0"/>
              </a:rPr>
              <a:t>“Who are we?”</a:t>
            </a:r>
            <a:endParaRPr lang="tr-TR" b="1">
              <a:solidFill>
                <a:schemeClr val="tx2"/>
              </a:solidFill>
              <a:latin typeface="Arial" pitchFamily="34" charset="0"/>
              <a:cs typeface="Arial" pitchFamily="34" charset="0"/>
            </a:endParaRPr>
          </a:p>
        </p:txBody>
      </p:sp>
      <p:sp>
        <p:nvSpPr>
          <p:cNvPr id="3" name="2 İçerik Yer Tutucusu"/>
          <p:cNvSpPr>
            <a:spLocks noGrp="1"/>
          </p:cNvSpPr>
          <p:nvPr>
            <p:ph idx="1"/>
          </p:nvPr>
        </p:nvSpPr>
        <p:spPr/>
        <p:txBody>
          <a:bodyPr>
            <a:normAutofit lnSpcReduction="10000"/>
          </a:bodyPr>
          <a:lstStyle/>
          <a:p>
            <a:r>
              <a:rPr lang="tr-TR" smtClean="0">
                <a:latin typeface="Arial" pitchFamily="34" charset="0"/>
                <a:cs typeface="Arial" pitchFamily="34" charset="0"/>
              </a:rPr>
              <a:t>A particularly difficult, open-ended question</a:t>
            </a:r>
          </a:p>
          <a:p>
            <a:pPr lvl="1"/>
            <a:r>
              <a:rPr lang="tr-TR" smtClean="0">
                <a:latin typeface="Arial" pitchFamily="34" charset="0"/>
                <a:cs typeface="Arial" pitchFamily="34" charset="0"/>
              </a:rPr>
              <a:t>Who are we? How do you define the people living in this country?</a:t>
            </a:r>
          </a:p>
          <a:p>
            <a:pPr lvl="1"/>
            <a:endParaRPr lang="tr-TR" b="1" i="1" smtClean="0">
              <a:latin typeface="Arial" pitchFamily="34" charset="0"/>
              <a:cs typeface="Arial" pitchFamily="34" charset="0"/>
            </a:endParaRPr>
          </a:p>
          <a:p>
            <a:r>
              <a:rPr lang="tr-TR" smtClean="0">
                <a:latin typeface="Arial" pitchFamily="34" charset="0"/>
                <a:cs typeface="Arial" pitchFamily="34" charset="0"/>
              </a:rPr>
              <a:t>Participants are more comfortable when answering the question “Who am I?”</a:t>
            </a:r>
          </a:p>
          <a:p>
            <a:pPr lvl="1"/>
            <a:r>
              <a:rPr lang="tr-TR" smtClean="0">
                <a:latin typeface="Arial" pitchFamily="34" charset="0"/>
                <a:cs typeface="Arial" pitchFamily="34" charset="0"/>
              </a:rPr>
              <a:t>i.e. politicians are yet to summon a sense of “We the people” in the citizenry.</a:t>
            </a:r>
          </a:p>
          <a:p>
            <a:pPr lvl="1"/>
            <a:endParaRPr lang="tr-TR" b="1" i="1" smtClean="0">
              <a:latin typeface="Arial" pitchFamily="34" charset="0"/>
              <a:cs typeface="Arial" pitchFamily="34" charset="0"/>
            </a:endParaRPr>
          </a:p>
          <a:p>
            <a:pPr lvl="1">
              <a:buNone/>
            </a:pPr>
            <a:endParaRPr lang="tr-TR">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04800" y="1752601"/>
            <a:ext cx="3886200" cy="5334000"/>
          </a:xfrm>
        </p:spPr>
        <p:txBody>
          <a:bodyPr>
            <a:normAutofit/>
          </a:bodyPr>
          <a:lstStyle/>
          <a:p>
            <a:pPr algn="ctr">
              <a:buNone/>
            </a:pPr>
            <a:r>
              <a:rPr lang="tr-TR" sz="4000" b="1" smtClean="0">
                <a:solidFill>
                  <a:schemeClr val="tx2"/>
                </a:solidFill>
                <a:latin typeface="Arial" pitchFamily="34" charset="0"/>
                <a:cs typeface="Arial" pitchFamily="34" charset="0"/>
              </a:rPr>
              <a:t>Public services</a:t>
            </a:r>
          </a:p>
          <a:p>
            <a:pPr algn="r"/>
            <a:r>
              <a:rPr lang="tr-TR" sz="2800" b="1" smtClean="0">
                <a:solidFill>
                  <a:schemeClr val="tx2"/>
                </a:solidFill>
                <a:latin typeface="Arial" pitchFamily="34" charset="0"/>
                <a:cs typeface="Arial" pitchFamily="34" charset="0"/>
              </a:rPr>
              <a:t>Equal access</a:t>
            </a:r>
          </a:p>
          <a:p>
            <a:pPr algn="r"/>
            <a:r>
              <a:rPr lang="tr-TR" sz="2800" b="1" smtClean="0">
                <a:solidFill>
                  <a:schemeClr val="tx2"/>
                </a:solidFill>
                <a:latin typeface="Arial" pitchFamily="34" charset="0"/>
                <a:cs typeface="Arial" pitchFamily="34" charset="0"/>
              </a:rPr>
              <a:t>Impartiality</a:t>
            </a:r>
            <a:endParaRPr lang="tr-TR" sz="2800" b="1" dirty="0">
              <a:solidFill>
                <a:schemeClr val="tx2"/>
              </a:solidFill>
              <a:latin typeface="Arial" pitchFamily="34" charset="0"/>
              <a:cs typeface="Arial" pitchFamily="34" charset="0"/>
            </a:endParaRPr>
          </a:p>
        </p:txBody>
      </p:sp>
      <p:pic>
        <p:nvPicPr>
          <p:cNvPr id="7169" name="Picture 1" descr="D:\Governance\anayasa.platformu\fotoanayasa\apresim2.png"/>
          <p:cNvPicPr>
            <a:picLocks noChangeAspect="1" noChangeArrowheads="1"/>
          </p:cNvPicPr>
          <p:nvPr/>
        </p:nvPicPr>
        <p:blipFill>
          <a:blip r:embed="rId2" cstate="print"/>
          <a:srcRect/>
          <a:stretch>
            <a:fillRect/>
          </a:stretch>
        </p:blipFill>
        <p:spPr bwMode="auto">
          <a:xfrm>
            <a:off x="4452408" y="0"/>
            <a:ext cx="4691592" cy="6858000"/>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11 Akış Çizelgesi: Karar"/>
          <p:cNvSpPr/>
          <p:nvPr/>
        </p:nvSpPr>
        <p:spPr>
          <a:xfrm>
            <a:off x="152400" y="2286000"/>
            <a:ext cx="3124200" cy="990600"/>
          </a:xfrm>
          <a:prstGeom prst="flowChartDecis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smtClean="0"/>
              <a:t>QUESTION</a:t>
            </a:r>
            <a:endParaRPr lang="tr-TR" sz="2000" b="1"/>
          </a:p>
        </p:txBody>
      </p:sp>
      <p:sp>
        <p:nvSpPr>
          <p:cNvPr id="16" name="15 Akış Çizelgesi: Veri"/>
          <p:cNvSpPr/>
          <p:nvPr/>
        </p:nvSpPr>
        <p:spPr>
          <a:xfrm>
            <a:off x="76200" y="762000"/>
            <a:ext cx="3429000" cy="685800"/>
          </a:xfrm>
          <a:prstGeom prst="flowChartInputOutp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smtClean="0"/>
              <a:t>CONSTITUTIONAL PRINCIPLE</a:t>
            </a:r>
            <a:endParaRPr lang="tr-TR" sz="2000" b="1"/>
          </a:p>
        </p:txBody>
      </p:sp>
      <p:cxnSp>
        <p:nvCxnSpPr>
          <p:cNvPr id="18" name="17 Düz Ok Bağlayıcısı"/>
          <p:cNvCxnSpPr/>
          <p:nvPr/>
        </p:nvCxnSpPr>
        <p:spPr>
          <a:xfrm>
            <a:off x="1676400" y="1524000"/>
            <a:ext cx="0" cy="685800"/>
          </a:xfrm>
          <a:prstGeom prst="straightConnector1">
            <a:avLst/>
          </a:prstGeom>
          <a:ln w="5715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1" name="20 Metin kutusu"/>
          <p:cNvSpPr txBox="1"/>
          <p:nvPr/>
        </p:nvSpPr>
        <p:spPr>
          <a:xfrm>
            <a:off x="2209800" y="209490"/>
            <a:ext cx="5181600" cy="400110"/>
          </a:xfrm>
          <a:prstGeom prst="rect">
            <a:avLst/>
          </a:prstGeom>
          <a:noFill/>
        </p:spPr>
        <p:txBody>
          <a:bodyPr wrap="square" rtlCol="0">
            <a:spAutoFit/>
          </a:bodyPr>
          <a:lstStyle/>
          <a:p>
            <a:pPr algn="ctr"/>
            <a:r>
              <a:rPr lang="tr-TR" sz="2000" b="1" smtClean="0">
                <a:solidFill>
                  <a:srgbClr val="C00000"/>
                </a:solidFill>
                <a:latin typeface="Arial" pitchFamily="34" charset="0"/>
                <a:cs typeface="Arial" pitchFamily="34" charset="0"/>
              </a:rPr>
              <a:t>EQUAL ACCESS TO PUBLIC SERVICES</a:t>
            </a:r>
            <a:endParaRPr lang="tr-TR" sz="2000" b="1">
              <a:solidFill>
                <a:srgbClr val="C00000"/>
              </a:solidFill>
              <a:latin typeface="Arial" pitchFamily="34" charset="0"/>
              <a:cs typeface="Arial" pitchFamily="34" charset="0"/>
            </a:endParaRPr>
          </a:p>
        </p:txBody>
      </p:sp>
      <p:sp>
        <p:nvSpPr>
          <p:cNvPr id="22" name="21 Metin kutusu"/>
          <p:cNvSpPr txBox="1"/>
          <p:nvPr/>
        </p:nvSpPr>
        <p:spPr>
          <a:xfrm>
            <a:off x="3581400" y="685800"/>
            <a:ext cx="5181600" cy="923330"/>
          </a:xfrm>
          <a:prstGeom prst="rect">
            <a:avLst/>
          </a:prstGeom>
          <a:noFill/>
        </p:spPr>
        <p:txBody>
          <a:bodyPr wrap="square" rtlCol="0">
            <a:spAutoFit/>
          </a:bodyPr>
          <a:lstStyle/>
          <a:p>
            <a:r>
              <a:rPr lang="tr-TR" b="1" i="1" smtClean="0">
                <a:latin typeface="Arial" pitchFamily="34" charset="0"/>
                <a:cs typeface="Arial" pitchFamily="34" charset="0"/>
              </a:rPr>
              <a:t>The state has a duty to ensure that citizens are capable of using their basic right to equal and effective access to public services.</a:t>
            </a:r>
            <a:endParaRPr lang="tr-TR" b="1" i="1">
              <a:latin typeface="Arial" pitchFamily="34" charset="0"/>
              <a:cs typeface="Arial" pitchFamily="34" charset="0"/>
            </a:endParaRPr>
          </a:p>
        </p:txBody>
      </p:sp>
      <p:sp>
        <p:nvSpPr>
          <p:cNvPr id="33" name="32 Metin kutusu"/>
          <p:cNvSpPr txBox="1"/>
          <p:nvPr/>
        </p:nvSpPr>
        <p:spPr>
          <a:xfrm>
            <a:off x="3581400" y="2076271"/>
            <a:ext cx="5562600" cy="1200329"/>
          </a:xfrm>
          <a:prstGeom prst="rect">
            <a:avLst/>
          </a:prstGeom>
          <a:noFill/>
        </p:spPr>
        <p:txBody>
          <a:bodyPr wrap="square" rtlCol="0">
            <a:spAutoFit/>
          </a:bodyPr>
          <a:lstStyle/>
          <a:p>
            <a:r>
              <a:rPr lang="tr-TR" b="1" smtClean="0">
                <a:latin typeface="Arial" pitchFamily="34" charset="0"/>
                <a:cs typeface="Arial" pitchFamily="34" charset="0"/>
              </a:rPr>
              <a:t>Should there be additional regulations in the new constitution that take note of citizens’ differences in order to ensure that all citizens have equal and effective access to public services?</a:t>
            </a:r>
            <a:endParaRPr lang="tr-TR" b="1">
              <a:latin typeface="Arial" pitchFamily="34" charset="0"/>
              <a:cs typeface="Arial" pitchFamily="34" charset="0"/>
            </a:endParaRPr>
          </a:p>
        </p:txBody>
      </p:sp>
      <p:sp>
        <p:nvSpPr>
          <p:cNvPr id="40" name="39 Akış Çizelgesi: Karar"/>
          <p:cNvSpPr/>
          <p:nvPr/>
        </p:nvSpPr>
        <p:spPr>
          <a:xfrm>
            <a:off x="138752" y="5575111"/>
            <a:ext cx="3124200" cy="990600"/>
          </a:xfrm>
          <a:prstGeom prst="flowChartDecis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smtClean="0"/>
              <a:t>QUESTION</a:t>
            </a:r>
            <a:endParaRPr lang="tr-TR" sz="2000" b="1"/>
          </a:p>
        </p:txBody>
      </p:sp>
      <p:sp>
        <p:nvSpPr>
          <p:cNvPr id="41" name="40 Akış Çizelgesi: Veri"/>
          <p:cNvSpPr/>
          <p:nvPr/>
        </p:nvSpPr>
        <p:spPr>
          <a:xfrm>
            <a:off x="62552" y="4051111"/>
            <a:ext cx="3429000" cy="685800"/>
          </a:xfrm>
          <a:prstGeom prst="flowChartInputOutp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smtClean="0"/>
              <a:t>CONSTITUTIONAL PRINCIPLE</a:t>
            </a:r>
            <a:endParaRPr lang="tr-TR" sz="2000" b="1"/>
          </a:p>
        </p:txBody>
      </p:sp>
      <p:cxnSp>
        <p:nvCxnSpPr>
          <p:cNvPr id="42" name="41 Düz Ok Bağlayıcısı"/>
          <p:cNvCxnSpPr/>
          <p:nvPr/>
        </p:nvCxnSpPr>
        <p:spPr>
          <a:xfrm>
            <a:off x="1662752" y="4813111"/>
            <a:ext cx="0" cy="685800"/>
          </a:xfrm>
          <a:prstGeom prst="straightConnector1">
            <a:avLst/>
          </a:prstGeom>
          <a:ln w="5715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43" name="42 Metin kutusu"/>
          <p:cNvSpPr txBox="1"/>
          <p:nvPr/>
        </p:nvSpPr>
        <p:spPr>
          <a:xfrm>
            <a:off x="2438400" y="3498601"/>
            <a:ext cx="4814248" cy="400110"/>
          </a:xfrm>
          <a:prstGeom prst="rect">
            <a:avLst/>
          </a:prstGeom>
          <a:noFill/>
        </p:spPr>
        <p:txBody>
          <a:bodyPr wrap="square" rtlCol="0">
            <a:spAutoFit/>
          </a:bodyPr>
          <a:lstStyle/>
          <a:p>
            <a:pPr algn="ctr"/>
            <a:r>
              <a:rPr lang="tr-TR" sz="2000" b="1" smtClean="0">
                <a:solidFill>
                  <a:srgbClr val="C00000"/>
                </a:solidFill>
                <a:latin typeface="Arial" pitchFamily="34" charset="0"/>
                <a:cs typeface="Arial" pitchFamily="34" charset="0"/>
              </a:rPr>
              <a:t>IMPARTIALITY OF PUBLIC SERVANTS</a:t>
            </a:r>
            <a:endParaRPr lang="tr-TR" sz="2000" b="1">
              <a:solidFill>
                <a:srgbClr val="C00000"/>
              </a:solidFill>
              <a:latin typeface="Arial" pitchFamily="34" charset="0"/>
              <a:cs typeface="Arial" pitchFamily="34" charset="0"/>
            </a:endParaRPr>
          </a:p>
        </p:txBody>
      </p:sp>
      <p:sp>
        <p:nvSpPr>
          <p:cNvPr id="44" name="43 Metin kutusu"/>
          <p:cNvSpPr txBox="1"/>
          <p:nvPr/>
        </p:nvSpPr>
        <p:spPr>
          <a:xfrm>
            <a:off x="3567752" y="3974911"/>
            <a:ext cx="4890448" cy="923330"/>
          </a:xfrm>
          <a:prstGeom prst="rect">
            <a:avLst/>
          </a:prstGeom>
          <a:noFill/>
        </p:spPr>
        <p:txBody>
          <a:bodyPr wrap="square" rtlCol="0">
            <a:spAutoFit/>
          </a:bodyPr>
          <a:lstStyle/>
          <a:p>
            <a:r>
              <a:rPr lang="tr-TR" b="1" i="1" smtClean="0">
                <a:latin typeface="Arial" pitchFamily="34" charset="0"/>
                <a:cs typeface="Arial" pitchFamily="34" charset="0"/>
              </a:rPr>
              <a:t>When providing public services, the state has an obligation to behave in accordance with the principle of impartiality .</a:t>
            </a:r>
            <a:endParaRPr lang="tr-TR" b="1" i="1">
              <a:latin typeface="Arial" pitchFamily="34" charset="0"/>
              <a:cs typeface="Arial" pitchFamily="34" charset="0"/>
            </a:endParaRPr>
          </a:p>
        </p:txBody>
      </p:sp>
      <p:sp>
        <p:nvSpPr>
          <p:cNvPr id="45" name="44 Metin kutusu"/>
          <p:cNvSpPr txBox="1"/>
          <p:nvPr/>
        </p:nvSpPr>
        <p:spPr>
          <a:xfrm>
            <a:off x="3567752" y="5365382"/>
            <a:ext cx="5271448" cy="1200329"/>
          </a:xfrm>
          <a:prstGeom prst="rect">
            <a:avLst/>
          </a:prstGeom>
          <a:noFill/>
        </p:spPr>
        <p:txBody>
          <a:bodyPr wrap="square" rtlCol="0">
            <a:spAutoFit/>
          </a:bodyPr>
          <a:lstStyle/>
          <a:p>
            <a:r>
              <a:rPr lang="tr-TR" b="1" smtClean="0">
                <a:latin typeface="Arial" pitchFamily="34" charset="0"/>
                <a:cs typeface="Arial" pitchFamily="34" charset="0"/>
              </a:rPr>
              <a:t>Do the differences in the dressing and appearances of public servants reflecting their way of life and thinking harm the principle of public service impartiality?</a:t>
            </a:r>
            <a:endParaRPr lang="tr-TR" b="1">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04800" y="152400"/>
            <a:ext cx="8382000" cy="1143000"/>
          </a:xfrm>
        </p:spPr>
        <p:txBody>
          <a:bodyPr>
            <a:noAutofit/>
          </a:bodyPr>
          <a:lstStyle/>
          <a:p>
            <a:r>
              <a:rPr lang="tr-TR" sz="4000" b="1" smtClean="0">
                <a:solidFill>
                  <a:schemeClr val="tx2"/>
                </a:solidFill>
                <a:latin typeface="Arial" pitchFamily="34" charset="0"/>
                <a:cs typeface="Arial" pitchFamily="34" charset="0"/>
              </a:rPr>
              <a:t>Perceptions of </a:t>
            </a:r>
            <a:br>
              <a:rPr lang="tr-TR" sz="4000" b="1" smtClean="0">
                <a:solidFill>
                  <a:schemeClr val="tx2"/>
                </a:solidFill>
                <a:latin typeface="Arial" pitchFamily="34" charset="0"/>
                <a:cs typeface="Arial" pitchFamily="34" charset="0"/>
              </a:rPr>
            </a:br>
            <a:r>
              <a:rPr lang="tr-TR" sz="4000" b="1" smtClean="0">
                <a:solidFill>
                  <a:schemeClr val="tx2"/>
                </a:solidFill>
                <a:latin typeface="Arial" pitchFamily="34" charset="0"/>
                <a:cs typeface="Arial" pitchFamily="34" charset="0"/>
              </a:rPr>
              <a:t>“equal access to public services”</a:t>
            </a:r>
            <a:endParaRPr lang="tr-TR" sz="4000" b="1" dirty="0">
              <a:solidFill>
                <a:schemeClr val="tx2"/>
              </a:solidFill>
              <a:latin typeface="Arial" pitchFamily="34" charset="0"/>
              <a:cs typeface="Arial" pitchFamily="34" charset="0"/>
            </a:endParaRPr>
          </a:p>
        </p:txBody>
      </p:sp>
      <p:sp>
        <p:nvSpPr>
          <p:cNvPr id="3" name="2 İçerik Yer Tutucusu"/>
          <p:cNvSpPr>
            <a:spLocks noGrp="1"/>
          </p:cNvSpPr>
          <p:nvPr>
            <p:ph idx="1"/>
          </p:nvPr>
        </p:nvSpPr>
        <p:spPr>
          <a:xfrm>
            <a:off x="228600" y="1524000"/>
            <a:ext cx="8763000" cy="5334000"/>
          </a:xfrm>
        </p:spPr>
        <p:txBody>
          <a:bodyPr>
            <a:normAutofit fontScale="77500" lnSpcReduction="20000"/>
          </a:bodyPr>
          <a:lstStyle/>
          <a:p>
            <a:r>
              <a:rPr lang="tr-TR" smtClean="0">
                <a:latin typeface="Arial" pitchFamily="34" charset="0"/>
                <a:cs typeface="Arial" pitchFamily="34" charset="0"/>
              </a:rPr>
              <a:t>How are </a:t>
            </a:r>
            <a:r>
              <a:rPr lang="tr-TR" b="1" smtClean="0">
                <a:latin typeface="Arial" pitchFamily="34" charset="0"/>
                <a:cs typeface="Arial" pitchFamily="34" charset="0"/>
              </a:rPr>
              <a:t>“differences” </a:t>
            </a:r>
            <a:r>
              <a:rPr lang="tr-TR" smtClean="0">
                <a:latin typeface="Arial" pitchFamily="34" charset="0"/>
                <a:cs typeface="Arial" pitchFamily="34" charset="0"/>
              </a:rPr>
              <a:t>perceived?</a:t>
            </a:r>
            <a:endParaRPr lang="tr-TR" dirty="0" smtClean="0">
              <a:latin typeface="Arial" pitchFamily="34" charset="0"/>
              <a:cs typeface="Arial" pitchFamily="34" charset="0"/>
            </a:endParaRPr>
          </a:p>
          <a:p>
            <a:pPr lvl="1"/>
            <a:r>
              <a:rPr lang="tr-TR" smtClean="0">
                <a:latin typeface="Arial" pitchFamily="34" charset="0"/>
                <a:cs typeface="Arial" pitchFamily="34" charset="0"/>
              </a:rPr>
              <a:t>Disabilities, sexual orientations, religious sects, ethnic identities</a:t>
            </a:r>
            <a:endParaRPr lang="tr-TR" dirty="0" smtClean="0">
              <a:latin typeface="Arial" pitchFamily="34" charset="0"/>
              <a:cs typeface="Arial" pitchFamily="34" charset="0"/>
            </a:endParaRPr>
          </a:p>
          <a:p>
            <a:endParaRPr lang="tr-TR" smtClean="0">
              <a:latin typeface="Arial" pitchFamily="34" charset="0"/>
              <a:cs typeface="Arial" pitchFamily="34" charset="0"/>
            </a:endParaRPr>
          </a:p>
          <a:p>
            <a:r>
              <a:rPr lang="tr-TR" smtClean="0">
                <a:latin typeface="Arial" pitchFamily="34" charset="0"/>
                <a:cs typeface="Arial" pitchFamily="34" charset="0"/>
              </a:rPr>
              <a:t>Opinions regarding the “</a:t>
            </a:r>
            <a:r>
              <a:rPr lang="tr-TR" b="1" smtClean="0">
                <a:latin typeface="Arial" pitchFamily="34" charset="0"/>
                <a:cs typeface="Arial" pitchFamily="34" charset="0"/>
              </a:rPr>
              <a:t>additional regulations </a:t>
            </a:r>
            <a:r>
              <a:rPr lang="tr-TR" smtClean="0">
                <a:latin typeface="Arial" pitchFamily="34" charset="0"/>
                <a:cs typeface="Arial" pitchFamily="34" charset="0"/>
              </a:rPr>
              <a:t>that take note of citizens’ differences”</a:t>
            </a:r>
            <a:r>
              <a:rPr lang="tr-TR" b="1" smtClean="0">
                <a:latin typeface="Arial" pitchFamily="34" charset="0"/>
                <a:cs typeface="Arial" pitchFamily="34" charset="0"/>
              </a:rPr>
              <a:t>:</a:t>
            </a:r>
            <a:endParaRPr lang="tr-TR" b="1" dirty="0" smtClean="0">
              <a:latin typeface="Arial" pitchFamily="34" charset="0"/>
              <a:cs typeface="Arial" pitchFamily="34" charset="0"/>
            </a:endParaRPr>
          </a:p>
          <a:p>
            <a:pPr lvl="1"/>
            <a:r>
              <a:rPr lang="tr-TR" smtClean="0">
                <a:latin typeface="Arial" pitchFamily="34" charset="0"/>
                <a:cs typeface="Arial" pitchFamily="34" charset="0"/>
              </a:rPr>
              <a:t>Equal access to religious services (Ankara</a:t>
            </a:r>
            <a:r>
              <a:rPr lang="tr-TR" dirty="0" smtClean="0">
                <a:latin typeface="Arial" pitchFamily="34" charset="0"/>
                <a:cs typeface="Arial" pitchFamily="34" charset="0"/>
              </a:rPr>
              <a:t>)</a:t>
            </a:r>
          </a:p>
          <a:p>
            <a:pPr lvl="1"/>
            <a:r>
              <a:rPr lang="tr-TR" smtClean="0">
                <a:latin typeface="Arial" pitchFamily="34" charset="0"/>
                <a:cs typeface="Arial" pitchFamily="34" charset="0"/>
              </a:rPr>
              <a:t>Lifting the ban on headscarves </a:t>
            </a:r>
            <a:r>
              <a:rPr lang="tr-TR" dirty="0" smtClean="0">
                <a:latin typeface="Arial" pitchFamily="34" charset="0"/>
                <a:cs typeface="Arial" pitchFamily="34" charset="0"/>
              </a:rPr>
              <a:t>(Konya)</a:t>
            </a:r>
          </a:p>
          <a:p>
            <a:pPr lvl="1"/>
            <a:r>
              <a:rPr lang="tr-TR" smtClean="0">
                <a:latin typeface="Arial" pitchFamily="34" charset="0"/>
                <a:cs typeface="Arial" pitchFamily="34" charset="0"/>
              </a:rPr>
              <a:t>Affirmative action for the Roma people </a:t>
            </a:r>
            <a:r>
              <a:rPr lang="tr-TR" dirty="0" smtClean="0">
                <a:latin typeface="Arial" pitchFamily="34" charset="0"/>
                <a:cs typeface="Arial" pitchFamily="34" charset="0"/>
              </a:rPr>
              <a:t>(Edirne)</a:t>
            </a:r>
          </a:p>
          <a:p>
            <a:pPr lvl="1"/>
            <a:r>
              <a:rPr lang="tr-TR" smtClean="0">
                <a:latin typeface="Arial" pitchFamily="34" charset="0"/>
                <a:cs typeface="Arial" pitchFamily="34" charset="0"/>
              </a:rPr>
              <a:t>Provision of services in Kurdish (Diyarbakır</a:t>
            </a:r>
            <a:r>
              <a:rPr lang="tr-TR" dirty="0" smtClean="0">
                <a:latin typeface="Arial" pitchFamily="34" charset="0"/>
                <a:cs typeface="Arial" pitchFamily="34" charset="0"/>
              </a:rPr>
              <a:t>)</a:t>
            </a:r>
          </a:p>
          <a:p>
            <a:pPr lvl="1"/>
            <a:r>
              <a:rPr lang="tr-TR" smtClean="0">
                <a:latin typeface="Arial" pitchFamily="34" charset="0"/>
                <a:cs typeface="Arial" pitchFamily="34" charset="0"/>
              </a:rPr>
              <a:t>Enabling the participation of disabled persons in social life (İzmir</a:t>
            </a:r>
            <a:r>
              <a:rPr lang="tr-TR" dirty="0" smtClean="0">
                <a:latin typeface="Arial" pitchFamily="34" charset="0"/>
                <a:cs typeface="Arial" pitchFamily="34" charset="0"/>
              </a:rPr>
              <a:t>)</a:t>
            </a:r>
          </a:p>
          <a:p>
            <a:pPr lvl="1"/>
            <a:r>
              <a:rPr lang="tr-TR" smtClean="0">
                <a:latin typeface="Arial" pitchFamily="34" charset="0"/>
                <a:cs typeface="Arial" pitchFamily="34" charset="0"/>
              </a:rPr>
              <a:t>Yes to “equal access”, no to “additional regulations” </a:t>
            </a:r>
            <a:r>
              <a:rPr lang="tr-TR" dirty="0" smtClean="0">
                <a:latin typeface="Arial" pitchFamily="34" charset="0"/>
                <a:cs typeface="Arial" pitchFamily="34" charset="0"/>
              </a:rPr>
              <a:t>(</a:t>
            </a:r>
            <a:r>
              <a:rPr lang="tr-TR" smtClean="0">
                <a:latin typeface="Arial" pitchFamily="34" charset="0"/>
                <a:cs typeface="Arial" pitchFamily="34" charset="0"/>
              </a:rPr>
              <a:t>Ankara)</a:t>
            </a:r>
          </a:p>
          <a:p>
            <a:pPr lvl="1"/>
            <a:endParaRPr lang="tr-TR" dirty="0" smtClean="0">
              <a:latin typeface="Arial" pitchFamily="34" charset="0"/>
              <a:cs typeface="Arial" pitchFamily="34" charset="0"/>
            </a:endParaRPr>
          </a:p>
          <a:p>
            <a:r>
              <a:rPr lang="tr-TR" smtClean="0">
                <a:latin typeface="Arial" pitchFamily="34" charset="0"/>
                <a:cs typeface="Arial" pitchFamily="34" charset="0"/>
              </a:rPr>
              <a:t>Serious debates over the </a:t>
            </a:r>
            <a:r>
              <a:rPr lang="tr-TR" b="1" smtClean="0">
                <a:latin typeface="Arial" pitchFamily="34" charset="0"/>
                <a:cs typeface="Arial" pitchFamily="34" charset="0"/>
              </a:rPr>
              <a:t>Kurdish issue</a:t>
            </a:r>
            <a:endParaRPr lang="tr-TR" b="1" dirty="0" smtClean="0">
              <a:latin typeface="Arial" pitchFamily="34" charset="0"/>
              <a:cs typeface="Arial" pitchFamily="34" charset="0"/>
            </a:endParaRPr>
          </a:p>
          <a:p>
            <a:pPr lvl="1"/>
            <a:endParaRPr lang="tr-TR" dirty="0" smtClean="0">
              <a:latin typeface="Arial" pitchFamily="34" charset="0"/>
              <a:cs typeface="Arial" pitchFamily="34" charset="0"/>
            </a:endParaRPr>
          </a:p>
          <a:p>
            <a:pPr lvl="1"/>
            <a:endParaRPr lang="tr-TR" dirty="0" smtClean="0">
              <a:latin typeface="Arial" pitchFamily="34" charset="0"/>
              <a:cs typeface="Arial" pitchFamily="34" charset="0"/>
            </a:endParaRPr>
          </a:p>
          <a:p>
            <a:pPr lvl="1"/>
            <a:endParaRPr lang="tr-TR" dirty="0" smtClean="0">
              <a:latin typeface="Arial" pitchFamily="34" charset="0"/>
              <a:cs typeface="Arial" pitchFamily="34" charset="0"/>
            </a:endParaRPr>
          </a:p>
          <a:p>
            <a:pPr lvl="1"/>
            <a:endParaRPr lang="tr-TR" dirty="0" smtClean="0">
              <a:latin typeface="Arial" pitchFamily="34" charset="0"/>
              <a:cs typeface="Arial" pitchFamily="34" charset="0"/>
            </a:endParaRPr>
          </a:p>
          <a:p>
            <a:pPr lvl="1"/>
            <a:endParaRPr lang="tr-TR"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410200" y="1143001"/>
            <a:ext cx="3429000" cy="6553200"/>
          </a:xfrm>
        </p:spPr>
        <p:txBody>
          <a:bodyPr>
            <a:normAutofit/>
          </a:bodyPr>
          <a:lstStyle/>
          <a:p>
            <a:pPr algn="ctr">
              <a:buNone/>
            </a:pPr>
            <a:r>
              <a:rPr lang="tr-TR" sz="4400" b="1" smtClean="0">
                <a:solidFill>
                  <a:schemeClr val="tx2"/>
                </a:solidFill>
              </a:rPr>
              <a:t>Local Governance</a:t>
            </a:r>
            <a:endParaRPr lang="tr-TR" sz="4400" b="1" dirty="0">
              <a:solidFill>
                <a:schemeClr val="tx2"/>
              </a:solidFill>
            </a:endParaRPr>
          </a:p>
        </p:txBody>
      </p:sp>
      <p:pic>
        <p:nvPicPr>
          <p:cNvPr id="8195" name="Picture 3" descr="D:\Governance\anayasa.platformu\fotoanayasa\apresim.png"/>
          <p:cNvPicPr>
            <a:picLocks noChangeAspect="1" noChangeArrowheads="1"/>
          </p:cNvPicPr>
          <p:nvPr/>
        </p:nvPicPr>
        <p:blipFill>
          <a:blip r:embed="rId2" cstate="print"/>
          <a:srcRect/>
          <a:stretch>
            <a:fillRect/>
          </a:stretch>
        </p:blipFill>
        <p:spPr bwMode="auto">
          <a:xfrm>
            <a:off x="-152400" y="457200"/>
            <a:ext cx="4844398" cy="6781800"/>
          </a:xfrm>
          <a:prstGeom prst="rect">
            <a:avLst/>
          </a:prstGeo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11 Akış Çizelgesi: Karar"/>
          <p:cNvSpPr/>
          <p:nvPr/>
        </p:nvSpPr>
        <p:spPr>
          <a:xfrm>
            <a:off x="152400" y="2438400"/>
            <a:ext cx="3124200" cy="990600"/>
          </a:xfrm>
          <a:prstGeom prst="flowChartDecis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smtClean="0"/>
              <a:t>QUESTION</a:t>
            </a:r>
            <a:endParaRPr lang="tr-TR" sz="2000" b="1"/>
          </a:p>
        </p:txBody>
      </p:sp>
      <p:sp>
        <p:nvSpPr>
          <p:cNvPr id="16" name="15 Akış Çizelgesi: Veri"/>
          <p:cNvSpPr/>
          <p:nvPr/>
        </p:nvSpPr>
        <p:spPr>
          <a:xfrm>
            <a:off x="76200" y="914400"/>
            <a:ext cx="3429000" cy="685800"/>
          </a:xfrm>
          <a:prstGeom prst="flowChartInputOutp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smtClean="0"/>
              <a:t>CONSTITUTIONAL PRINCIPLE</a:t>
            </a:r>
            <a:endParaRPr lang="tr-TR" sz="2000" b="1"/>
          </a:p>
        </p:txBody>
      </p:sp>
      <p:cxnSp>
        <p:nvCxnSpPr>
          <p:cNvPr id="18" name="17 Düz Ok Bağlayıcısı"/>
          <p:cNvCxnSpPr/>
          <p:nvPr/>
        </p:nvCxnSpPr>
        <p:spPr>
          <a:xfrm>
            <a:off x="1676400" y="1676400"/>
            <a:ext cx="0" cy="685800"/>
          </a:xfrm>
          <a:prstGeom prst="straightConnector1">
            <a:avLst/>
          </a:prstGeom>
          <a:ln w="5715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1" name="20 Metin kutusu"/>
          <p:cNvSpPr txBox="1"/>
          <p:nvPr/>
        </p:nvSpPr>
        <p:spPr>
          <a:xfrm>
            <a:off x="2209800" y="304800"/>
            <a:ext cx="5181600" cy="400110"/>
          </a:xfrm>
          <a:prstGeom prst="rect">
            <a:avLst/>
          </a:prstGeom>
          <a:noFill/>
        </p:spPr>
        <p:txBody>
          <a:bodyPr wrap="square" rtlCol="0">
            <a:spAutoFit/>
          </a:bodyPr>
          <a:lstStyle/>
          <a:p>
            <a:pPr algn="ctr"/>
            <a:r>
              <a:rPr lang="tr-TR" sz="2000" b="1" smtClean="0">
                <a:solidFill>
                  <a:srgbClr val="C00000"/>
                </a:solidFill>
                <a:latin typeface="Arial" pitchFamily="34" charset="0"/>
                <a:cs typeface="Arial" pitchFamily="34" charset="0"/>
              </a:rPr>
              <a:t>LOCAL GOVERNANCE</a:t>
            </a:r>
            <a:endParaRPr lang="tr-TR" sz="2000" b="1">
              <a:solidFill>
                <a:srgbClr val="C00000"/>
              </a:solidFill>
              <a:latin typeface="Arial" pitchFamily="34" charset="0"/>
              <a:cs typeface="Arial" pitchFamily="34" charset="0"/>
            </a:endParaRPr>
          </a:p>
        </p:txBody>
      </p:sp>
      <p:sp>
        <p:nvSpPr>
          <p:cNvPr id="22" name="21 Metin kutusu"/>
          <p:cNvSpPr txBox="1"/>
          <p:nvPr/>
        </p:nvSpPr>
        <p:spPr>
          <a:xfrm>
            <a:off x="3581400" y="838200"/>
            <a:ext cx="5181600" cy="923330"/>
          </a:xfrm>
          <a:prstGeom prst="rect">
            <a:avLst/>
          </a:prstGeom>
          <a:noFill/>
        </p:spPr>
        <p:txBody>
          <a:bodyPr wrap="square" rtlCol="0">
            <a:spAutoFit/>
          </a:bodyPr>
          <a:lstStyle/>
          <a:p>
            <a:r>
              <a:rPr lang="tr-TR" b="1" i="1" smtClean="0">
                <a:latin typeface="Arial" pitchFamily="34" charset="0"/>
                <a:cs typeface="Arial" pitchFamily="34" charset="0"/>
              </a:rPr>
              <a:t>The principle of subsidiarity serves as the basis according to which the regime of public services is designed and implemented.</a:t>
            </a:r>
            <a:endParaRPr lang="tr-TR" b="1" i="1">
              <a:latin typeface="Arial" pitchFamily="34" charset="0"/>
              <a:cs typeface="Arial" pitchFamily="34" charset="0"/>
            </a:endParaRPr>
          </a:p>
        </p:txBody>
      </p:sp>
      <p:sp>
        <p:nvSpPr>
          <p:cNvPr id="33" name="32 Metin kutusu"/>
          <p:cNvSpPr txBox="1"/>
          <p:nvPr/>
        </p:nvSpPr>
        <p:spPr>
          <a:xfrm>
            <a:off x="3581400" y="2362200"/>
            <a:ext cx="5562600" cy="1200329"/>
          </a:xfrm>
          <a:prstGeom prst="rect">
            <a:avLst/>
          </a:prstGeom>
          <a:noFill/>
        </p:spPr>
        <p:txBody>
          <a:bodyPr wrap="square" rtlCol="0">
            <a:spAutoFit/>
          </a:bodyPr>
          <a:lstStyle/>
          <a:p>
            <a:r>
              <a:rPr lang="tr-TR" b="1" smtClean="0">
                <a:latin typeface="Arial" pitchFamily="34" charset="0"/>
                <a:cs typeface="Arial" pitchFamily="34" charset="0"/>
              </a:rPr>
              <a:t>Which level of administration, central or local, do you prefer in terms of decision making with respect to public services and the city you live in</a:t>
            </a:r>
            <a:r>
              <a:rPr lang="en-US" b="1" smtClean="0">
                <a:latin typeface="Arial" pitchFamily="34" charset="0"/>
                <a:cs typeface="Arial" pitchFamily="34" charset="0"/>
              </a:rPr>
              <a:t>?</a:t>
            </a:r>
            <a:endParaRPr lang="tr-TR">
              <a:latin typeface="Arial" pitchFamily="34" charset="0"/>
              <a:cs typeface="Arial" pitchFamily="34" charset="0"/>
            </a:endParaRPr>
          </a:p>
        </p:txBody>
      </p:sp>
      <p:sp>
        <p:nvSpPr>
          <p:cNvPr id="40" name="39 Akış Çizelgesi: Karar"/>
          <p:cNvSpPr/>
          <p:nvPr/>
        </p:nvSpPr>
        <p:spPr>
          <a:xfrm>
            <a:off x="152400" y="4419600"/>
            <a:ext cx="3124200" cy="990600"/>
          </a:xfrm>
          <a:prstGeom prst="flowChartDecis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smtClean="0"/>
              <a:t>QUESTION</a:t>
            </a:r>
            <a:endParaRPr lang="tr-TR" sz="2000" b="1"/>
          </a:p>
        </p:txBody>
      </p:sp>
      <p:cxnSp>
        <p:nvCxnSpPr>
          <p:cNvPr id="42" name="41 Düz Ok Bağlayıcısı"/>
          <p:cNvCxnSpPr/>
          <p:nvPr/>
        </p:nvCxnSpPr>
        <p:spPr>
          <a:xfrm>
            <a:off x="1676400" y="3581400"/>
            <a:ext cx="0" cy="685800"/>
          </a:xfrm>
          <a:prstGeom prst="straightConnector1">
            <a:avLst/>
          </a:prstGeom>
          <a:ln w="5715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45" name="44 Metin kutusu"/>
          <p:cNvSpPr txBox="1"/>
          <p:nvPr/>
        </p:nvSpPr>
        <p:spPr>
          <a:xfrm>
            <a:off x="3567752" y="4191000"/>
            <a:ext cx="5271448" cy="1200329"/>
          </a:xfrm>
          <a:prstGeom prst="rect">
            <a:avLst/>
          </a:prstGeom>
          <a:noFill/>
        </p:spPr>
        <p:txBody>
          <a:bodyPr wrap="square" rtlCol="0">
            <a:spAutoFit/>
          </a:bodyPr>
          <a:lstStyle/>
          <a:p>
            <a:r>
              <a:rPr lang="tr-TR" b="1" smtClean="0">
                <a:latin typeface="Arial" pitchFamily="34" charset="0"/>
                <a:cs typeface="Arial" pitchFamily="34" charset="0"/>
              </a:rPr>
              <a:t>Do you think that empowering local administrations, that is, enabling their role in decision-making processes, can help solving Turkey’s problems?</a:t>
            </a:r>
            <a:endParaRPr lang="tr-TR" b="1">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362200" y="457201"/>
            <a:ext cx="4191000" cy="1828799"/>
          </a:xfrm>
        </p:spPr>
        <p:txBody>
          <a:bodyPr>
            <a:normAutofit/>
          </a:bodyPr>
          <a:lstStyle/>
          <a:p>
            <a:pPr algn="ctr">
              <a:buNone/>
            </a:pPr>
            <a:r>
              <a:rPr lang="tr-TR" sz="4400" b="1" smtClean="0">
                <a:solidFill>
                  <a:schemeClr val="tx2"/>
                </a:solidFill>
                <a:latin typeface="Arial" pitchFamily="34" charset="0"/>
                <a:cs typeface="Arial" pitchFamily="34" charset="0"/>
              </a:rPr>
              <a:t>Governmental Systems</a:t>
            </a:r>
            <a:endParaRPr lang="tr-TR" sz="4400" b="1" dirty="0">
              <a:solidFill>
                <a:schemeClr val="tx2"/>
              </a:solidFill>
              <a:latin typeface="Arial" pitchFamily="34" charset="0"/>
              <a:cs typeface="Arial" pitchFamily="34" charset="0"/>
            </a:endParaRPr>
          </a:p>
        </p:txBody>
      </p:sp>
      <p:pic>
        <p:nvPicPr>
          <p:cNvPr id="1026" name="Picture 2" descr="D:\Desktop\ANAYASA PLATFORMU\AVT tanitim\ap_ist_3.png"/>
          <p:cNvPicPr>
            <a:picLocks noChangeAspect="1" noChangeArrowheads="1"/>
          </p:cNvPicPr>
          <p:nvPr/>
        </p:nvPicPr>
        <p:blipFill>
          <a:blip r:embed="rId2" cstate="print"/>
          <a:srcRect/>
          <a:stretch>
            <a:fillRect/>
          </a:stretch>
        </p:blipFill>
        <p:spPr bwMode="auto">
          <a:xfrm>
            <a:off x="-76200" y="2286000"/>
            <a:ext cx="9401015" cy="5486400"/>
          </a:xfrm>
          <a:prstGeom prst="rect">
            <a:avLst/>
          </a:prstGeom>
          <a:noFill/>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11 Akış Çizelgesi: Karar"/>
          <p:cNvSpPr/>
          <p:nvPr/>
        </p:nvSpPr>
        <p:spPr>
          <a:xfrm>
            <a:off x="152400" y="2895600"/>
            <a:ext cx="3124200" cy="990600"/>
          </a:xfrm>
          <a:prstGeom prst="flowChartDecis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smtClean="0"/>
              <a:t>QUESTION</a:t>
            </a:r>
            <a:endParaRPr lang="tr-TR" sz="2000" b="1"/>
          </a:p>
        </p:txBody>
      </p:sp>
      <p:sp>
        <p:nvSpPr>
          <p:cNvPr id="16" name="15 Akış Çizelgesi: Veri"/>
          <p:cNvSpPr/>
          <p:nvPr/>
        </p:nvSpPr>
        <p:spPr>
          <a:xfrm>
            <a:off x="76200" y="1371600"/>
            <a:ext cx="3429000" cy="685800"/>
          </a:xfrm>
          <a:prstGeom prst="flowChartInputOutp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smtClean="0"/>
              <a:t>CONSTITUTIONAL PRINCIPLE</a:t>
            </a:r>
            <a:endParaRPr lang="tr-TR" sz="2000" b="1"/>
          </a:p>
        </p:txBody>
      </p:sp>
      <p:cxnSp>
        <p:nvCxnSpPr>
          <p:cNvPr id="18" name="17 Düz Ok Bağlayıcısı"/>
          <p:cNvCxnSpPr/>
          <p:nvPr/>
        </p:nvCxnSpPr>
        <p:spPr>
          <a:xfrm>
            <a:off x="1676400" y="2133600"/>
            <a:ext cx="0" cy="685800"/>
          </a:xfrm>
          <a:prstGeom prst="straightConnector1">
            <a:avLst/>
          </a:prstGeom>
          <a:ln w="5715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1" name="20 Metin kutusu"/>
          <p:cNvSpPr txBox="1"/>
          <p:nvPr/>
        </p:nvSpPr>
        <p:spPr>
          <a:xfrm>
            <a:off x="2209800" y="762000"/>
            <a:ext cx="5181600" cy="400110"/>
          </a:xfrm>
          <a:prstGeom prst="rect">
            <a:avLst/>
          </a:prstGeom>
          <a:noFill/>
        </p:spPr>
        <p:txBody>
          <a:bodyPr wrap="square" rtlCol="0">
            <a:spAutoFit/>
          </a:bodyPr>
          <a:lstStyle/>
          <a:p>
            <a:pPr algn="ctr"/>
            <a:r>
              <a:rPr lang="tr-TR" sz="2000" b="1" smtClean="0">
                <a:solidFill>
                  <a:srgbClr val="C00000"/>
                </a:solidFill>
                <a:latin typeface="Arial" pitchFamily="34" charset="0"/>
                <a:cs typeface="Arial" pitchFamily="34" charset="0"/>
              </a:rPr>
              <a:t>GOVERNMENTAL SYSTEMS</a:t>
            </a:r>
            <a:endParaRPr lang="tr-TR" sz="2000" b="1">
              <a:solidFill>
                <a:srgbClr val="C00000"/>
              </a:solidFill>
              <a:latin typeface="Arial" pitchFamily="34" charset="0"/>
              <a:cs typeface="Arial" pitchFamily="34" charset="0"/>
            </a:endParaRPr>
          </a:p>
        </p:txBody>
      </p:sp>
      <p:sp>
        <p:nvSpPr>
          <p:cNvPr id="22" name="21 Metin kutusu"/>
          <p:cNvSpPr txBox="1"/>
          <p:nvPr/>
        </p:nvSpPr>
        <p:spPr>
          <a:xfrm>
            <a:off x="3581400" y="1295400"/>
            <a:ext cx="5562600" cy="923330"/>
          </a:xfrm>
          <a:prstGeom prst="rect">
            <a:avLst/>
          </a:prstGeom>
          <a:noFill/>
        </p:spPr>
        <p:txBody>
          <a:bodyPr wrap="square" rtlCol="0">
            <a:spAutoFit/>
          </a:bodyPr>
          <a:lstStyle/>
          <a:p>
            <a:r>
              <a:rPr lang="tr-TR" b="1" i="1" smtClean="0">
                <a:latin typeface="Arial" pitchFamily="34" charset="0"/>
                <a:cs typeface="Arial" pitchFamily="34" charset="0"/>
              </a:rPr>
              <a:t>Power sharing between the president and government is designed with reference to the principles of political stability and effectiveness</a:t>
            </a:r>
            <a:endParaRPr lang="tr-TR" b="1" i="1">
              <a:latin typeface="Arial" pitchFamily="34" charset="0"/>
              <a:cs typeface="Arial" pitchFamily="34" charset="0"/>
            </a:endParaRPr>
          </a:p>
        </p:txBody>
      </p:sp>
      <p:sp>
        <p:nvSpPr>
          <p:cNvPr id="33" name="32 Metin kutusu"/>
          <p:cNvSpPr txBox="1"/>
          <p:nvPr/>
        </p:nvSpPr>
        <p:spPr>
          <a:xfrm>
            <a:off x="3581400" y="3048000"/>
            <a:ext cx="5562600" cy="646331"/>
          </a:xfrm>
          <a:prstGeom prst="rect">
            <a:avLst/>
          </a:prstGeom>
          <a:noFill/>
        </p:spPr>
        <p:txBody>
          <a:bodyPr wrap="square" rtlCol="0">
            <a:spAutoFit/>
          </a:bodyPr>
          <a:lstStyle/>
          <a:p>
            <a:r>
              <a:rPr lang="tr-TR" b="1" smtClean="0">
                <a:latin typeface="Arial" pitchFamily="34" charset="0"/>
                <a:cs typeface="Arial" pitchFamily="34" charset="0"/>
              </a:rPr>
              <a:t>How should the status of the President of the Republic be defined in the new constitution?</a:t>
            </a:r>
            <a:endParaRPr lang="tr-TR">
              <a:latin typeface="Arial" pitchFamily="34" charset="0"/>
              <a:cs typeface="Arial" pitchFamily="34" charset="0"/>
            </a:endParaRPr>
          </a:p>
        </p:txBody>
      </p:sp>
      <p:sp>
        <p:nvSpPr>
          <p:cNvPr id="40" name="39 Akış Çizelgesi: Karar"/>
          <p:cNvSpPr/>
          <p:nvPr/>
        </p:nvSpPr>
        <p:spPr>
          <a:xfrm>
            <a:off x="152400" y="4876800"/>
            <a:ext cx="3124200" cy="990600"/>
          </a:xfrm>
          <a:prstGeom prst="flowChartDecis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smtClean="0"/>
              <a:t>QUESTION</a:t>
            </a:r>
            <a:endParaRPr lang="tr-TR" sz="2000" b="1"/>
          </a:p>
        </p:txBody>
      </p:sp>
      <p:cxnSp>
        <p:nvCxnSpPr>
          <p:cNvPr id="42" name="41 Düz Ok Bağlayıcısı"/>
          <p:cNvCxnSpPr/>
          <p:nvPr/>
        </p:nvCxnSpPr>
        <p:spPr>
          <a:xfrm>
            <a:off x="1676400" y="4038600"/>
            <a:ext cx="0" cy="685800"/>
          </a:xfrm>
          <a:prstGeom prst="straightConnector1">
            <a:avLst/>
          </a:prstGeom>
          <a:ln w="5715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45" name="44 Metin kutusu"/>
          <p:cNvSpPr txBox="1"/>
          <p:nvPr/>
        </p:nvSpPr>
        <p:spPr>
          <a:xfrm>
            <a:off x="3567752" y="4992469"/>
            <a:ext cx="5271448" cy="646331"/>
          </a:xfrm>
          <a:prstGeom prst="rect">
            <a:avLst/>
          </a:prstGeom>
          <a:noFill/>
        </p:spPr>
        <p:txBody>
          <a:bodyPr wrap="square" rtlCol="0">
            <a:spAutoFit/>
          </a:bodyPr>
          <a:lstStyle/>
          <a:p>
            <a:r>
              <a:rPr lang="tr-TR" b="1" smtClean="0">
                <a:latin typeface="Arial" pitchFamily="34" charset="0"/>
                <a:cs typeface="Arial" pitchFamily="34" charset="0"/>
              </a:rPr>
              <a:t>How should the executive be designed in the new constitution?</a:t>
            </a:r>
            <a:endParaRPr lang="tr-TR" b="1">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953000" y="0"/>
            <a:ext cx="3733800" cy="5638800"/>
          </a:xfrm>
        </p:spPr>
        <p:txBody>
          <a:bodyPr>
            <a:normAutofit/>
          </a:bodyPr>
          <a:lstStyle/>
          <a:p>
            <a:r>
              <a:rPr lang="tr-TR" sz="4000" b="1" smtClean="0">
                <a:solidFill>
                  <a:schemeClr val="tx2"/>
                </a:solidFill>
                <a:latin typeface="Arial" pitchFamily="34" charset="0"/>
                <a:cs typeface="Arial" pitchFamily="34" charset="0"/>
              </a:rPr>
              <a:t>Judicial independence and </a:t>
            </a:r>
            <a:br>
              <a:rPr lang="tr-TR" sz="4000" b="1" smtClean="0">
                <a:solidFill>
                  <a:schemeClr val="tx2"/>
                </a:solidFill>
                <a:latin typeface="Arial" pitchFamily="34" charset="0"/>
                <a:cs typeface="Arial" pitchFamily="34" charset="0"/>
              </a:rPr>
            </a:br>
            <a:r>
              <a:rPr lang="tr-TR" sz="4000" b="1" smtClean="0">
                <a:solidFill>
                  <a:schemeClr val="tx2"/>
                </a:solidFill>
                <a:latin typeface="Arial" pitchFamily="34" charset="0"/>
                <a:cs typeface="Arial" pitchFamily="34" charset="0"/>
              </a:rPr>
              <a:t>the rule of law </a:t>
            </a:r>
            <a:endParaRPr lang="tr-TR" sz="4000" b="1">
              <a:solidFill>
                <a:schemeClr val="tx2"/>
              </a:solidFill>
              <a:latin typeface="Arial" pitchFamily="34" charset="0"/>
              <a:cs typeface="Arial" pitchFamily="34" charset="0"/>
            </a:endParaRPr>
          </a:p>
        </p:txBody>
      </p:sp>
      <p:pic>
        <p:nvPicPr>
          <p:cNvPr id="2050" name="Picture 2" descr="D:\Desktop\ANAYASA PLATFORMU\AVT tanitim\foto\izmir2.jpg"/>
          <p:cNvPicPr>
            <a:picLocks noChangeAspect="1" noChangeArrowheads="1"/>
          </p:cNvPicPr>
          <p:nvPr/>
        </p:nvPicPr>
        <p:blipFill>
          <a:blip r:embed="rId2" cstate="print"/>
          <a:srcRect/>
          <a:stretch>
            <a:fillRect/>
          </a:stretch>
        </p:blipFill>
        <p:spPr bwMode="auto">
          <a:xfrm>
            <a:off x="0" y="0"/>
            <a:ext cx="4555297" cy="6858000"/>
          </a:xfrm>
          <a:prstGeom prst="rect">
            <a:avLst/>
          </a:prstGeo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11 Akış Çizelgesi: Karar"/>
          <p:cNvSpPr/>
          <p:nvPr/>
        </p:nvSpPr>
        <p:spPr>
          <a:xfrm>
            <a:off x="76200" y="2667000"/>
            <a:ext cx="3124200" cy="990600"/>
          </a:xfrm>
          <a:prstGeom prst="flowChartDecis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smtClean="0"/>
              <a:t>QUESTION</a:t>
            </a:r>
            <a:endParaRPr lang="tr-TR" sz="2000" b="1"/>
          </a:p>
        </p:txBody>
      </p:sp>
      <p:sp>
        <p:nvSpPr>
          <p:cNvPr id="16" name="15 Akış Çizelgesi: Veri"/>
          <p:cNvSpPr/>
          <p:nvPr/>
        </p:nvSpPr>
        <p:spPr>
          <a:xfrm>
            <a:off x="76200" y="762000"/>
            <a:ext cx="3429000" cy="685800"/>
          </a:xfrm>
          <a:prstGeom prst="flowChartInputOutp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smtClean="0"/>
              <a:t>CONSTITUTIONAL PRINCIPLE</a:t>
            </a:r>
            <a:endParaRPr lang="tr-TR" sz="2000" b="1"/>
          </a:p>
        </p:txBody>
      </p:sp>
      <p:cxnSp>
        <p:nvCxnSpPr>
          <p:cNvPr id="18" name="17 Düz Ok Bağlayıcısı"/>
          <p:cNvCxnSpPr/>
          <p:nvPr/>
        </p:nvCxnSpPr>
        <p:spPr>
          <a:xfrm>
            <a:off x="1676400" y="1524000"/>
            <a:ext cx="0" cy="1066800"/>
          </a:xfrm>
          <a:prstGeom prst="straightConnector1">
            <a:avLst/>
          </a:prstGeom>
          <a:ln w="5715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1" name="20 Metin kutusu"/>
          <p:cNvSpPr txBox="1"/>
          <p:nvPr/>
        </p:nvSpPr>
        <p:spPr>
          <a:xfrm>
            <a:off x="2590800" y="209490"/>
            <a:ext cx="4648200" cy="400110"/>
          </a:xfrm>
          <a:prstGeom prst="rect">
            <a:avLst/>
          </a:prstGeom>
          <a:noFill/>
        </p:spPr>
        <p:txBody>
          <a:bodyPr wrap="square" rtlCol="0">
            <a:spAutoFit/>
          </a:bodyPr>
          <a:lstStyle/>
          <a:p>
            <a:pPr algn="ctr"/>
            <a:r>
              <a:rPr lang="tr-TR" sz="2000" b="1" smtClean="0">
                <a:solidFill>
                  <a:srgbClr val="C00000"/>
                </a:solidFill>
                <a:latin typeface="Arial" pitchFamily="34" charset="0"/>
                <a:cs typeface="Arial" pitchFamily="34" charset="0"/>
              </a:rPr>
              <a:t>JUDICIAL INDEPENDENCE</a:t>
            </a:r>
            <a:endParaRPr lang="tr-TR" sz="2000" b="1">
              <a:solidFill>
                <a:srgbClr val="C00000"/>
              </a:solidFill>
              <a:latin typeface="Arial" pitchFamily="34" charset="0"/>
              <a:cs typeface="Arial" pitchFamily="34" charset="0"/>
            </a:endParaRPr>
          </a:p>
        </p:txBody>
      </p:sp>
      <p:sp>
        <p:nvSpPr>
          <p:cNvPr id="22" name="21 Metin kutusu"/>
          <p:cNvSpPr txBox="1"/>
          <p:nvPr/>
        </p:nvSpPr>
        <p:spPr>
          <a:xfrm>
            <a:off x="3429000" y="685800"/>
            <a:ext cx="5715000" cy="1477328"/>
          </a:xfrm>
          <a:prstGeom prst="rect">
            <a:avLst/>
          </a:prstGeom>
          <a:noFill/>
        </p:spPr>
        <p:txBody>
          <a:bodyPr wrap="square" rtlCol="0">
            <a:spAutoFit/>
          </a:bodyPr>
          <a:lstStyle/>
          <a:p>
            <a:r>
              <a:rPr lang="tr-TR" b="1" i="1" smtClean="0">
                <a:latin typeface="Arial" pitchFamily="34" charset="0"/>
                <a:cs typeface="Arial" pitchFamily="34" charset="0"/>
              </a:rPr>
              <a:t>Measures are taken in the light of universal standards so that the judiciary does not receive any advice, suggestion, instruction or direction from any organ, office, authority or person and is not under the influence or control of such parties.</a:t>
            </a:r>
            <a:endParaRPr lang="tr-TR" b="1" i="1">
              <a:latin typeface="Arial" pitchFamily="34" charset="0"/>
              <a:cs typeface="Arial" pitchFamily="34" charset="0"/>
            </a:endParaRPr>
          </a:p>
        </p:txBody>
      </p:sp>
      <p:sp>
        <p:nvSpPr>
          <p:cNvPr id="33" name="32 Metin kutusu"/>
          <p:cNvSpPr txBox="1"/>
          <p:nvPr/>
        </p:nvSpPr>
        <p:spPr>
          <a:xfrm>
            <a:off x="3429000" y="2438400"/>
            <a:ext cx="5867400" cy="1754326"/>
          </a:xfrm>
          <a:prstGeom prst="rect">
            <a:avLst/>
          </a:prstGeom>
          <a:noFill/>
        </p:spPr>
        <p:txBody>
          <a:bodyPr wrap="square" rtlCol="0">
            <a:spAutoFit/>
          </a:bodyPr>
          <a:lstStyle/>
          <a:p>
            <a:r>
              <a:rPr lang="tr-TR" b="1" smtClean="0">
                <a:latin typeface="Arial" pitchFamily="34" charset="0"/>
                <a:cs typeface="Arial" pitchFamily="34" charset="0"/>
              </a:rPr>
              <a:t>Should the new constitution make new regulations aimed at lessening the impact of the executive on the recruitment, admission, appointment and promotion of judges and their disciplinary and personnel issues and on bodies regulating these areas in order to strengthen judicial independence?</a:t>
            </a:r>
            <a:endParaRPr lang="tr-TR">
              <a:latin typeface="Arial" pitchFamily="34" charset="0"/>
              <a:cs typeface="Arial" pitchFamily="34" charset="0"/>
            </a:endParaRPr>
          </a:p>
        </p:txBody>
      </p:sp>
      <p:sp>
        <p:nvSpPr>
          <p:cNvPr id="19" name="18 Metin kutusu"/>
          <p:cNvSpPr txBox="1"/>
          <p:nvPr/>
        </p:nvSpPr>
        <p:spPr>
          <a:xfrm>
            <a:off x="2514600" y="4324290"/>
            <a:ext cx="4648200" cy="400110"/>
          </a:xfrm>
          <a:prstGeom prst="rect">
            <a:avLst/>
          </a:prstGeom>
          <a:noFill/>
        </p:spPr>
        <p:txBody>
          <a:bodyPr wrap="square" rtlCol="0">
            <a:spAutoFit/>
          </a:bodyPr>
          <a:lstStyle/>
          <a:p>
            <a:pPr algn="ctr"/>
            <a:r>
              <a:rPr lang="tr-TR" sz="2000" b="1" smtClean="0">
                <a:solidFill>
                  <a:srgbClr val="C00000"/>
                </a:solidFill>
                <a:latin typeface="Arial" pitchFamily="34" charset="0"/>
                <a:cs typeface="Arial" pitchFamily="34" charset="0"/>
              </a:rPr>
              <a:t>ACCOUNTABILITY</a:t>
            </a:r>
            <a:endParaRPr lang="tr-TR" sz="2000" b="1">
              <a:solidFill>
                <a:srgbClr val="C00000"/>
              </a:solidFill>
              <a:latin typeface="Arial" pitchFamily="34" charset="0"/>
              <a:cs typeface="Arial" pitchFamily="34" charset="0"/>
            </a:endParaRPr>
          </a:p>
        </p:txBody>
      </p:sp>
      <p:sp>
        <p:nvSpPr>
          <p:cNvPr id="24" name="23 Akış Çizelgesi: Karar"/>
          <p:cNvSpPr/>
          <p:nvPr/>
        </p:nvSpPr>
        <p:spPr>
          <a:xfrm>
            <a:off x="7962" y="5867400"/>
            <a:ext cx="3124200" cy="990600"/>
          </a:xfrm>
          <a:prstGeom prst="flowChartDecis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smtClean="0"/>
              <a:t>QUESTION</a:t>
            </a:r>
            <a:endParaRPr lang="tr-TR" sz="2000" b="1"/>
          </a:p>
        </p:txBody>
      </p:sp>
      <p:sp>
        <p:nvSpPr>
          <p:cNvPr id="25" name="24 Akış Çizelgesi: Veri"/>
          <p:cNvSpPr/>
          <p:nvPr/>
        </p:nvSpPr>
        <p:spPr>
          <a:xfrm>
            <a:off x="7962" y="4724400"/>
            <a:ext cx="3429000" cy="685800"/>
          </a:xfrm>
          <a:prstGeom prst="flowChartInputOutp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smtClean="0"/>
              <a:t>CONSTITUTIONAL PRINCIPLE</a:t>
            </a:r>
            <a:endParaRPr lang="tr-TR" sz="2000" b="1"/>
          </a:p>
        </p:txBody>
      </p:sp>
      <p:cxnSp>
        <p:nvCxnSpPr>
          <p:cNvPr id="26" name="25 Düz Ok Bağlayıcısı"/>
          <p:cNvCxnSpPr/>
          <p:nvPr/>
        </p:nvCxnSpPr>
        <p:spPr>
          <a:xfrm>
            <a:off x="1600200" y="5486400"/>
            <a:ext cx="0" cy="381000"/>
          </a:xfrm>
          <a:prstGeom prst="straightConnector1">
            <a:avLst/>
          </a:prstGeom>
          <a:ln w="5715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31" name="30 Metin kutusu"/>
          <p:cNvSpPr txBox="1"/>
          <p:nvPr/>
        </p:nvSpPr>
        <p:spPr>
          <a:xfrm>
            <a:off x="3429000" y="4648200"/>
            <a:ext cx="5715000" cy="923330"/>
          </a:xfrm>
          <a:prstGeom prst="rect">
            <a:avLst/>
          </a:prstGeom>
          <a:noFill/>
        </p:spPr>
        <p:txBody>
          <a:bodyPr wrap="square" rtlCol="0">
            <a:spAutoFit/>
          </a:bodyPr>
          <a:lstStyle/>
          <a:p>
            <a:r>
              <a:rPr lang="tr-TR" b="1" i="1" smtClean="0">
                <a:latin typeface="Arial" pitchFamily="34" charset="0"/>
                <a:cs typeface="Arial" pitchFamily="34" charset="0"/>
              </a:rPr>
              <a:t>Effective mechanisms ensuring that administrators are accountable to law should be designed.</a:t>
            </a:r>
            <a:endParaRPr lang="tr-TR" b="1" i="1">
              <a:latin typeface="Arial" pitchFamily="34" charset="0"/>
              <a:cs typeface="Arial" pitchFamily="34" charset="0"/>
            </a:endParaRPr>
          </a:p>
        </p:txBody>
      </p:sp>
      <p:sp>
        <p:nvSpPr>
          <p:cNvPr id="32" name="31 Metin kutusu"/>
          <p:cNvSpPr txBox="1"/>
          <p:nvPr/>
        </p:nvSpPr>
        <p:spPr>
          <a:xfrm>
            <a:off x="3417627" y="5800299"/>
            <a:ext cx="5715000" cy="923330"/>
          </a:xfrm>
          <a:prstGeom prst="rect">
            <a:avLst/>
          </a:prstGeom>
          <a:noFill/>
        </p:spPr>
        <p:txBody>
          <a:bodyPr wrap="square" rtlCol="0">
            <a:spAutoFit/>
          </a:bodyPr>
          <a:lstStyle/>
          <a:p>
            <a:r>
              <a:rPr lang="tr-TR" b="1" smtClean="0">
                <a:latin typeface="Arial" pitchFamily="34" charset="0"/>
                <a:cs typeface="Arial" pitchFamily="34" charset="0"/>
              </a:rPr>
              <a:t>Should there be more effective mechanisms in the new constitution ensuring that administrators are more accontable for their actions?</a:t>
            </a:r>
            <a:endParaRPr lang="tr-TR">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11 Akış Çizelgesi: Karar"/>
          <p:cNvSpPr/>
          <p:nvPr/>
        </p:nvSpPr>
        <p:spPr>
          <a:xfrm>
            <a:off x="152400" y="2286000"/>
            <a:ext cx="3124200" cy="990600"/>
          </a:xfrm>
          <a:prstGeom prst="flowChartDecis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smtClean="0"/>
              <a:t>QUESTION</a:t>
            </a:r>
            <a:endParaRPr lang="tr-TR" sz="2000" b="1"/>
          </a:p>
        </p:txBody>
      </p:sp>
      <p:sp>
        <p:nvSpPr>
          <p:cNvPr id="16" name="15 Akış Çizelgesi: Veri"/>
          <p:cNvSpPr/>
          <p:nvPr/>
        </p:nvSpPr>
        <p:spPr>
          <a:xfrm>
            <a:off x="76200" y="762000"/>
            <a:ext cx="3429000" cy="685800"/>
          </a:xfrm>
          <a:prstGeom prst="flowChartInputOutp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smtClean="0"/>
              <a:t>CONSTITUTIONAL PRINCIPLE</a:t>
            </a:r>
            <a:endParaRPr lang="tr-TR" sz="2000" b="1"/>
          </a:p>
        </p:txBody>
      </p:sp>
      <p:cxnSp>
        <p:nvCxnSpPr>
          <p:cNvPr id="18" name="17 Düz Ok Bağlayıcısı"/>
          <p:cNvCxnSpPr/>
          <p:nvPr/>
        </p:nvCxnSpPr>
        <p:spPr>
          <a:xfrm>
            <a:off x="1676400" y="1524000"/>
            <a:ext cx="0" cy="685800"/>
          </a:xfrm>
          <a:prstGeom prst="straightConnector1">
            <a:avLst/>
          </a:prstGeom>
          <a:ln w="5715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1" name="20 Metin kutusu"/>
          <p:cNvSpPr txBox="1"/>
          <p:nvPr/>
        </p:nvSpPr>
        <p:spPr>
          <a:xfrm>
            <a:off x="2590800" y="209490"/>
            <a:ext cx="4648200" cy="400110"/>
          </a:xfrm>
          <a:prstGeom prst="rect">
            <a:avLst/>
          </a:prstGeom>
          <a:noFill/>
        </p:spPr>
        <p:txBody>
          <a:bodyPr wrap="square" rtlCol="0">
            <a:spAutoFit/>
          </a:bodyPr>
          <a:lstStyle/>
          <a:p>
            <a:pPr algn="ctr"/>
            <a:r>
              <a:rPr lang="tr-TR" sz="2000" b="1" smtClean="0">
                <a:solidFill>
                  <a:srgbClr val="C00000"/>
                </a:solidFill>
                <a:latin typeface="Arial" pitchFamily="34" charset="0"/>
                <a:cs typeface="Arial" pitchFamily="34" charset="0"/>
              </a:rPr>
              <a:t>RULE OF LAW</a:t>
            </a:r>
            <a:endParaRPr lang="tr-TR" sz="2000" b="1">
              <a:solidFill>
                <a:srgbClr val="C00000"/>
              </a:solidFill>
              <a:latin typeface="Arial" pitchFamily="34" charset="0"/>
              <a:cs typeface="Arial" pitchFamily="34" charset="0"/>
            </a:endParaRPr>
          </a:p>
        </p:txBody>
      </p:sp>
      <p:sp>
        <p:nvSpPr>
          <p:cNvPr id="22" name="21 Metin kutusu"/>
          <p:cNvSpPr txBox="1"/>
          <p:nvPr/>
        </p:nvSpPr>
        <p:spPr>
          <a:xfrm>
            <a:off x="3581400" y="685800"/>
            <a:ext cx="5410200" cy="646331"/>
          </a:xfrm>
          <a:prstGeom prst="rect">
            <a:avLst/>
          </a:prstGeom>
          <a:noFill/>
        </p:spPr>
        <p:txBody>
          <a:bodyPr wrap="square" rtlCol="0">
            <a:spAutoFit/>
          </a:bodyPr>
          <a:lstStyle/>
          <a:p>
            <a:r>
              <a:rPr lang="tr-TR" b="1" i="1" smtClean="0">
                <a:latin typeface="Arial" pitchFamily="34" charset="0"/>
                <a:cs typeface="Arial" pitchFamily="34" charset="0"/>
              </a:rPr>
              <a:t>Judicial immunities of public servants are restricted to the requirements of public service.</a:t>
            </a:r>
            <a:endParaRPr lang="tr-TR" b="1" i="1">
              <a:latin typeface="Arial" pitchFamily="34" charset="0"/>
              <a:cs typeface="Arial" pitchFamily="34" charset="0"/>
            </a:endParaRPr>
          </a:p>
        </p:txBody>
      </p:sp>
      <p:sp>
        <p:nvSpPr>
          <p:cNvPr id="33" name="32 Metin kutusu"/>
          <p:cNvSpPr txBox="1"/>
          <p:nvPr/>
        </p:nvSpPr>
        <p:spPr>
          <a:xfrm>
            <a:off x="3581400" y="1905000"/>
            <a:ext cx="4648200" cy="1477328"/>
          </a:xfrm>
          <a:prstGeom prst="rect">
            <a:avLst/>
          </a:prstGeom>
          <a:noFill/>
        </p:spPr>
        <p:txBody>
          <a:bodyPr wrap="square" rtlCol="0">
            <a:spAutoFit/>
          </a:bodyPr>
          <a:lstStyle/>
          <a:p>
            <a:r>
              <a:rPr lang="tr-TR" b="1" smtClean="0">
                <a:latin typeface="Arial" pitchFamily="34" charset="0"/>
                <a:cs typeface="Arial" pitchFamily="34" charset="0"/>
              </a:rPr>
              <a:t>Should the new constitution include a regulation regarding the topic below in order to strengthen the principle of “rule of law”? More effective judicial review of public servants in the new constitution.</a:t>
            </a:r>
            <a:endParaRPr lang="tr-TR">
              <a:latin typeface="Arial" pitchFamily="34" charset="0"/>
              <a:cs typeface="Arial" pitchFamily="34" charset="0"/>
            </a:endParaRPr>
          </a:p>
        </p:txBody>
      </p:sp>
      <p:sp>
        <p:nvSpPr>
          <p:cNvPr id="40" name="39 Akış Çizelgesi: Karar"/>
          <p:cNvSpPr/>
          <p:nvPr/>
        </p:nvSpPr>
        <p:spPr>
          <a:xfrm>
            <a:off x="138752" y="5575111"/>
            <a:ext cx="3124200" cy="990600"/>
          </a:xfrm>
          <a:prstGeom prst="flowChartDecis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smtClean="0"/>
              <a:t>QUESTION</a:t>
            </a:r>
            <a:endParaRPr lang="tr-TR" sz="2000" b="1"/>
          </a:p>
        </p:txBody>
      </p:sp>
      <p:sp>
        <p:nvSpPr>
          <p:cNvPr id="41" name="40 Akış Çizelgesi: Veri"/>
          <p:cNvSpPr/>
          <p:nvPr/>
        </p:nvSpPr>
        <p:spPr>
          <a:xfrm>
            <a:off x="62552" y="4051111"/>
            <a:ext cx="3429000" cy="685800"/>
          </a:xfrm>
          <a:prstGeom prst="flowChartInputOutp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smtClean="0"/>
              <a:t>CONSTITUTIONAL PRINCIPLE</a:t>
            </a:r>
            <a:endParaRPr lang="tr-TR" sz="2000" b="1"/>
          </a:p>
        </p:txBody>
      </p:sp>
      <p:cxnSp>
        <p:nvCxnSpPr>
          <p:cNvPr id="42" name="41 Düz Ok Bağlayıcısı"/>
          <p:cNvCxnSpPr/>
          <p:nvPr/>
        </p:nvCxnSpPr>
        <p:spPr>
          <a:xfrm>
            <a:off x="1662752" y="4813111"/>
            <a:ext cx="0" cy="685800"/>
          </a:xfrm>
          <a:prstGeom prst="straightConnector1">
            <a:avLst/>
          </a:prstGeom>
          <a:ln w="5715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44" name="43 Metin kutusu"/>
          <p:cNvSpPr txBox="1"/>
          <p:nvPr/>
        </p:nvSpPr>
        <p:spPr>
          <a:xfrm>
            <a:off x="3567752" y="3810000"/>
            <a:ext cx="5347648" cy="1200329"/>
          </a:xfrm>
          <a:prstGeom prst="rect">
            <a:avLst/>
          </a:prstGeom>
          <a:noFill/>
        </p:spPr>
        <p:txBody>
          <a:bodyPr wrap="square" rtlCol="0">
            <a:spAutoFit/>
          </a:bodyPr>
          <a:lstStyle/>
          <a:p>
            <a:r>
              <a:rPr lang="tr-TR" b="1" i="1" smtClean="0">
                <a:latin typeface="Arial" pitchFamily="34" charset="0"/>
                <a:cs typeface="Arial" pitchFamily="34" charset="0"/>
              </a:rPr>
              <a:t>The scope of parliamentary immunities should be restricted to ensuring that members of parliament are not hindered in carrying out their legislative functions.</a:t>
            </a:r>
            <a:endParaRPr lang="tr-TR" b="1" i="1">
              <a:latin typeface="Arial" pitchFamily="34" charset="0"/>
              <a:cs typeface="Arial" pitchFamily="34" charset="0"/>
            </a:endParaRPr>
          </a:p>
        </p:txBody>
      </p:sp>
      <p:sp>
        <p:nvSpPr>
          <p:cNvPr id="45" name="44 Metin kutusu"/>
          <p:cNvSpPr txBox="1"/>
          <p:nvPr/>
        </p:nvSpPr>
        <p:spPr>
          <a:xfrm>
            <a:off x="3567752" y="5365382"/>
            <a:ext cx="5271448" cy="1477328"/>
          </a:xfrm>
          <a:prstGeom prst="rect">
            <a:avLst/>
          </a:prstGeom>
          <a:noFill/>
        </p:spPr>
        <p:txBody>
          <a:bodyPr wrap="square" rtlCol="0">
            <a:spAutoFit/>
          </a:bodyPr>
          <a:lstStyle/>
          <a:p>
            <a:r>
              <a:rPr lang="tr-TR" b="1" smtClean="0">
                <a:latin typeface="Arial" pitchFamily="34" charset="0"/>
                <a:cs typeface="Arial" pitchFamily="34" charset="0"/>
              </a:rPr>
              <a:t>Should the new constitution include a regulation regarding the topic below in order to strengthen the principle of “rule of law”? Limiting the scope of the parliamentary immunities of Members of Parliament.</a:t>
            </a:r>
            <a:endParaRPr lang="tr-TR">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0" y="2133600"/>
            <a:ext cx="4572000" cy="1981200"/>
          </a:xfrm>
        </p:spPr>
        <p:txBody>
          <a:bodyPr>
            <a:normAutofit fontScale="90000"/>
          </a:bodyPr>
          <a:lstStyle/>
          <a:p>
            <a:r>
              <a:rPr lang="tr-TR" sz="4000" b="1" smtClean="0">
                <a:solidFill>
                  <a:schemeClr val="tx2"/>
                </a:solidFill>
                <a:latin typeface="Arial" pitchFamily="34" charset="0"/>
                <a:cs typeface="Arial" pitchFamily="34" charset="0"/>
              </a:rPr>
              <a:t>Which principle should be upheld as a priority in the making of the new constitution?</a:t>
            </a:r>
            <a:r>
              <a:rPr lang="tr-TR" b="1" smtClean="0"/>
              <a:t/>
            </a:r>
            <a:br>
              <a:rPr lang="tr-TR" b="1" smtClean="0"/>
            </a:br>
            <a:r>
              <a:rPr lang="tr-TR" b="1" smtClean="0"/>
              <a:t/>
            </a:r>
            <a:br>
              <a:rPr lang="tr-TR" b="1" smtClean="0"/>
            </a:br>
            <a:endParaRPr lang="tr-TR" sz="5300" b="1" dirty="0"/>
          </a:p>
        </p:txBody>
      </p:sp>
      <p:pic>
        <p:nvPicPr>
          <p:cNvPr id="3" name="Picture 2" descr="http://a2.sphotos.ak.fbcdn.net/hphotos-ak-snc7/473915_370782906305981_181049101946030_1099720_1990601472_o.jpg"/>
          <p:cNvPicPr>
            <a:picLocks noChangeAspect="1" noChangeArrowheads="1"/>
          </p:cNvPicPr>
          <p:nvPr/>
        </p:nvPicPr>
        <p:blipFill>
          <a:blip r:embed="rId2" cstate="print"/>
          <a:srcRect/>
          <a:stretch>
            <a:fillRect/>
          </a:stretch>
        </p:blipFill>
        <p:spPr bwMode="auto">
          <a:xfrm rot="16200000">
            <a:off x="3429558" y="1143558"/>
            <a:ext cx="6857999" cy="4570884"/>
          </a:xfrm>
          <a:prstGeom prst="rect">
            <a:avLst/>
          </a:prstGeom>
          <a:noFill/>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Başlık"/>
          <p:cNvSpPr>
            <a:spLocks noGrp="1"/>
          </p:cNvSpPr>
          <p:nvPr>
            <p:ph type="title"/>
          </p:nvPr>
        </p:nvSpPr>
        <p:spPr>
          <a:xfrm>
            <a:off x="1676400" y="0"/>
            <a:ext cx="6096000" cy="1143000"/>
          </a:xfrm>
        </p:spPr>
        <p:txBody>
          <a:bodyPr>
            <a:noAutofit/>
          </a:bodyPr>
          <a:lstStyle/>
          <a:p>
            <a:r>
              <a:rPr lang="tr-TR" sz="2000" b="1" smtClean="0">
                <a:latin typeface="Arial" pitchFamily="34" charset="0"/>
                <a:cs typeface="Arial" pitchFamily="34" charset="0"/>
              </a:rPr>
              <a:t>Which principle should be upheld as a priority in the making of the new constitution?</a:t>
            </a:r>
            <a:r>
              <a:rPr lang="tr-TR" sz="2000" b="1" i="1" smtClean="0">
                <a:latin typeface="Arial" pitchFamily="34" charset="0"/>
                <a:cs typeface="Arial" pitchFamily="34" charset="0"/>
              </a:rPr>
              <a:t/>
            </a:r>
            <a:br>
              <a:rPr lang="tr-TR" sz="2000" b="1" i="1" smtClean="0">
                <a:latin typeface="Arial" pitchFamily="34" charset="0"/>
                <a:cs typeface="Arial" pitchFamily="34" charset="0"/>
              </a:rPr>
            </a:br>
            <a:r>
              <a:rPr lang="tr-TR" sz="1600" smtClean="0">
                <a:latin typeface="Arial" pitchFamily="34" charset="0"/>
                <a:cs typeface="Arial" pitchFamily="34" charset="0"/>
              </a:rPr>
              <a:t>AVERAGE OF 13 ASSEMBLIES</a:t>
            </a:r>
            <a:endParaRPr lang="tr-TR" sz="2000" b="1" i="1" dirty="0">
              <a:latin typeface="Arial" pitchFamily="34" charset="0"/>
              <a:cs typeface="Arial" pitchFamily="34" charset="0"/>
            </a:endParaRPr>
          </a:p>
        </p:txBody>
      </p:sp>
      <p:graphicFrame>
        <p:nvGraphicFramePr>
          <p:cNvPr id="5" name="6 Grafik"/>
          <p:cNvGraphicFramePr/>
          <p:nvPr/>
        </p:nvGraphicFramePr>
        <p:xfrm>
          <a:off x="0" y="1143000"/>
          <a:ext cx="9144000" cy="5715000"/>
        </p:xfrm>
        <a:graphic>
          <a:graphicData uri="http://schemas.openxmlformats.org/drawingml/2006/chart">
            <c:chart xmlns:c="http://schemas.openxmlformats.org/drawingml/2006/chart" xmlns:r="http://schemas.openxmlformats.org/officeDocument/2006/relationships" r:id="rId2"/>
          </a:graphicData>
        </a:graphic>
      </p:graphicFrame>
      <p:sp>
        <p:nvSpPr>
          <p:cNvPr id="6" name="5 Metin kutusu"/>
          <p:cNvSpPr txBox="1"/>
          <p:nvPr/>
        </p:nvSpPr>
        <p:spPr>
          <a:xfrm>
            <a:off x="533400" y="6000690"/>
            <a:ext cx="1752600" cy="400110"/>
          </a:xfrm>
          <a:prstGeom prst="rect">
            <a:avLst/>
          </a:prstGeom>
          <a:solidFill>
            <a:schemeClr val="bg1"/>
          </a:solidFill>
        </p:spPr>
        <p:txBody>
          <a:bodyPr wrap="square" rtlCol="0">
            <a:spAutoFit/>
          </a:bodyPr>
          <a:lstStyle/>
          <a:p>
            <a:r>
              <a:rPr lang="tr-TR" sz="2000" b="1" smtClean="0"/>
              <a:t>LIBERTY</a:t>
            </a:r>
            <a:endParaRPr lang="tr-TR" sz="2000" b="1"/>
          </a:p>
        </p:txBody>
      </p:sp>
      <p:sp>
        <p:nvSpPr>
          <p:cNvPr id="7" name="6 Metin kutusu"/>
          <p:cNvSpPr txBox="1"/>
          <p:nvPr/>
        </p:nvSpPr>
        <p:spPr>
          <a:xfrm>
            <a:off x="2743200" y="6000690"/>
            <a:ext cx="1371600" cy="400110"/>
          </a:xfrm>
          <a:prstGeom prst="rect">
            <a:avLst/>
          </a:prstGeom>
          <a:solidFill>
            <a:schemeClr val="bg1"/>
          </a:solidFill>
        </p:spPr>
        <p:txBody>
          <a:bodyPr wrap="square" rtlCol="0">
            <a:spAutoFit/>
          </a:bodyPr>
          <a:lstStyle/>
          <a:p>
            <a:r>
              <a:rPr lang="tr-TR" sz="2000" b="1" smtClean="0"/>
              <a:t>EQUALITY</a:t>
            </a:r>
            <a:endParaRPr lang="tr-TR" sz="2000" b="1"/>
          </a:p>
        </p:txBody>
      </p:sp>
      <p:sp>
        <p:nvSpPr>
          <p:cNvPr id="8" name="7 Metin kutusu"/>
          <p:cNvSpPr txBox="1"/>
          <p:nvPr/>
        </p:nvSpPr>
        <p:spPr>
          <a:xfrm>
            <a:off x="4343400" y="6019800"/>
            <a:ext cx="1219200" cy="400110"/>
          </a:xfrm>
          <a:prstGeom prst="rect">
            <a:avLst/>
          </a:prstGeom>
          <a:solidFill>
            <a:schemeClr val="bg1"/>
          </a:solidFill>
        </p:spPr>
        <p:txBody>
          <a:bodyPr wrap="square" rtlCol="0">
            <a:spAutoFit/>
          </a:bodyPr>
          <a:lstStyle/>
          <a:p>
            <a:r>
              <a:rPr lang="tr-TR" sz="2000" b="1" smtClean="0"/>
              <a:t>WELFARE</a:t>
            </a:r>
            <a:endParaRPr lang="tr-TR" sz="2000" b="1"/>
          </a:p>
        </p:txBody>
      </p:sp>
      <p:sp>
        <p:nvSpPr>
          <p:cNvPr id="9" name="8 Metin kutusu"/>
          <p:cNvSpPr txBox="1"/>
          <p:nvPr/>
        </p:nvSpPr>
        <p:spPr>
          <a:xfrm>
            <a:off x="5867400" y="6000690"/>
            <a:ext cx="1447800" cy="400110"/>
          </a:xfrm>
          <a:prstGeom prst="rect">
            <a:avLst/>
          </a:prstGeom>
          <a:solidFill>
            <a:schemeClr val="bg1"/>
          </a:solidFill>
        </p:spPr>
        <p:txBody>
          <a:bodyPr wrap="square" rtlCol="0">
            <a:spAutoFit/>
          </a:bodyPr>
          <a:lstStyle/>
          <a:p>
            <a:r>
              <a:rPr lang="tr-TR" sz="2000" b="1" smtClean="0"/>
              <a:t>STABILITY</a:t>
            </a:r>
            <a:endParaRPr lang="tr-TR" sz="2000" b="1"/>
          </a:p>
        </p:txBody>
      </p:sp>
      <p:sp>
        <p:nvSpPr>
          <p:cNvPr id="10" name="9 Metin kutusu"/>
          <p:cNvSpPr txBox="1"/>
          <p:nvPr/>
        </p:nvSpPr>
        <p:spPr>
          <a:xfrm>
            <a:off x="7772400" y="6000690"/>
            <a:ext cx="1447800" cy="400110"/>
          </a:xfrm>
          <a:prstGeom prst="rect">
            <a:avLst/>
          </a:prstGeom>
          <a:solidFill>
            <a:schemeClr val="bg1"/>
          </a:solidFill>
        </p:spPr>
        <p:txBody>
          <a:bodyPr wrap="square" rtlCol="0">
            <a:spAutoFit/>
          </a:bodyPr>
          <a:lstStyle/>
          <a:p>
            <a:r>
              <a:rPr lang="tr-TR" sz="2000" b="1" smtClean="0"/>
              <a:t>JUSTICE</a:t>
            </a:r>
            <a:endParaRPr lang="tr-TR" sz="2000" b="1"/>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9 Grafik"/>
          <p:cNvGraphicFramePr/>
          <p:nvPr/>
        </p:nvGraphicFramePr>
        <p:xfrm>
          <a:off x="0" y="990600"/>
          <a:ext cx="9144000" cy="5867400"/>
        </p:xfrm>
        <a:graphic>
          <a:graphicData uri="http://schemas.openxmlformats.org/drawingml/2006/chart">
            <c:chart xmlns:c="http://schemas.openxmlformats.org/drawingml/2006/chart" xmlns:r="http://schemas.openxmlformats.org/officeDocument/2006/relationships" r:id="rId2"/>
          </a:graphicData>
        </a:graphic>
      </p:graphicFrame>
      <p:sp>
        <p:nvSpPr>
          <p:cNvPr id="2" name="1 Başlık"/>
          <p:cNvSpPr>
            <a:spLocks noGrp="1"/>
          </p:cNvSpPr>
          <p:nvPr>
            <p:ph type="title"/>
          </p:nvPr>
        </p:nvSpPr>
        <p:spPr>
          <a:xfrm>
            <a:off x="1600200" y="0"/>
            <a:ext cx="6096000" cy="1143000"/>
          </a:xfrm>
        </p:spPr>
        <p:txBody>
          <a:bodyPr>
            <a:noAutofit/>
          </a:bodyPr>
          <a:lstStyle/>
          <a:p>
            <a:r>
              <a:rPr lang="tr-TR" sz="2000" b="1" smtClean="0">
                <a:latin typeface="Arial" pitchFamily="34" charset="0"/>
                <a:cs typeface="Arial" pitchFamily="34" charset="0"/>
              </a:rPr>
              <a:t>Which principle should be upheld as a priority in the making of the new constitution?</a:t>
            </a:r>
            <a:r>
              <a:rPr lang="tr-TR" sz="2400" b="1" i="1" smtClean="0">
                <a:latin typeface="Arial" pitchFamily="34" charset="0"/>
                <a:cs typeface="Arial" pitchFamily="34" charset="0"/>
              </a:rPr>
              <a:t/>
            </a:r>
            <a:br>
              <a:rPr lang="tr-TR" sz="2400" b="1" i="1" smtClean="0">
                <a:latin typeface="Arial" pitchFamily="34" charset="0"/>
                <a:cs typeface="Arial" pitchFamily="34" charset="0"/>
              </a:rPr>
            </a:br>
            <a:r>
              <a:rPr lang="tr-TR" sz="1600" smtClean="0">
                <a:latin typeface="Arial" pitchFamily="34" charset="0"/>
                <a:cs typeface="Arial" pitchFamily="34" charset="0"/>
              </a:rPr>
              <a:t>PROVINCES</a:t>
            </a:r>
            <a:endParaRPr lang="tr-TR" sz="2400" b="1" i="1" dirty="0">
              <a:latin typeface="Arial" pitchFamily="34" charset="0"/>
              <a:cs typeface="Arial" pitchFamily="34" charset="0"/>
            </a:endParaRPr>
          </a:p>
        </p:txBody>
      </p:sp>
      <p:sp>
        <p:nvSpPr>
          <p:cNvPr id="4" name="3 Metin kutusu"/>
          <p:cNvSpPr txBox="1"/>
          <p:nvPr/>
        </p:nvSpPr>
        <p:spPr>
          <a:xfrm>
            <a:off x="8153400" y="2971800"/>
            <a:ext cx="990600" cy="369332"/>
          </a:xfrm>
          <a:prstGeom prst="rect">
            <a:avLst/>
          </a:prstGeom>
          <a:solidFill>
            <a:schemeClr val="bg1"/>
          </a:solidFill>
        </p:spPr>
        <p:txBody>
          <a:bodyPr wrap="square" rtlCol="0">
            <a:spAutoFit/>
          </a:bodyPr>
          <a:lstStyle/>
          <a:p>
            <a:r>
              <a:rPr lang="tr-TR" smtClean="0"/>
              <a:t>Justice</a:t>
            </a:r>
            <a:endParaRPr lang="tr-TR"/>
          </a:p>
        </p:txBody>
      </p:sp>
      <p:sp>
        <p:nvSpPr>
          <p:cNvPr id="6" name="5 Metin kutusu"/>
          <p:cNvSpPr txBox="1"/>
          <p:nvPr/>
        </p:nvSpPr>
        <p:spPr>
          <a:xfrm>
            <a:off x="8153400" y="4507468"/>
            <a:ext cx="990600" cy="369332"/>
          </a:xfrm>
          <a:prstGeom prst="rect">
            <a:avLst/>
          </a:prstGeom>
          <a:solidFill>
            <a:schemeClr val="bg1"/>
          </a:solidFill>
        </p:spPr>
        <p:txBody>
          <a:bodyPr wrap="square" rtlCol="0">
            <a:spAutoFit/>
          </a:bodyPr>
          <a:lstStyle/>
          <a:p>
            <a:r>
              <a:rPr lang="tr-TR" smtClean="0"/>
              <a:t>Liberty</a:t>
            </a:r>
            <a:endParaRPr lang="tr-TR"/>
          </a:p>
        </p:txBody>
      </p:sp>
      <p:sp>
        <p:nvSpPr>
          <p:cNvPr id="7" name="6 Metin kutusu"/>
          <p:cNvSpPr txBox="1"/>
          <p:nvPr/>
        </p:nvSpPr>
        <p:spPr>
          <a:xfrm>
            <a:off x="8153400" y="3352800"/>
            <a:ext cx="990600" cy="369332"/>
          </a:xfrm>
          <a:prstGeom prst="rect">
            <a:avLst/>
          </a:prstGeom>
          <a:solidFill>
            <a:schemeClr val="bg1"/>
          </a:solidFill>
        </p:spPr>
        <p:txBody>
          <a:bodyPr wrap="square" rtlCol="0">
            <a:spAutoFit/>
          </a:bodyPr>
          <a:lstStyle/>
          <a:p>
            <a:r>
              <a:rPr lang="tr-TR" smtClean="0"/>
              <a:t>Stability</a:t>
            </a:r>
            <a:endParaRPr lang="tr-TR"/>
          </a:p>
        </p:txBody>
      </p:sp>
      <p:sp>
        <p:nvSpPr>
          <p:cNvPr id="8" name="7 Metin kutusu"/>
          <p:cNvSpPr txBox="1"/>
          <p:nvPr/>
        </p:nvSpPr>
        <p:spPr>
          <a:xfrm>
            <a:off x="8153400" y="3733800"/>
            <a:ext cx="990600" cy="369332"/>
          </a:xfrm>
          <a:prstGeom prst="rect">
            <a:avLst/>
          </a:prstGeom>
          <a:solidFill>
            <a:schemeClr val="bg1"/>
          </a:solidFill>
        </p:spPr>
        <p:txBody>
          <a:bodyPr wrap="square" rtlCol="0">
            <a:spAutoFit/>
          </a:bodyPr>
          <a:lstStyle/>
          <a:p>
            <a:r>
              <a:rPr lang="tr-TR" smtClean="0"/>
              <a:t>Welfare</a:t>
            </a:r>
            <a:endParaRPr lang="tr-TR"/>
          </a:p>
        </p:txBody>
      </p:sp>
      <p:sp>
        <p:nvSpPr>
          <p:cNvPr id="9" name="8 Metin kutusu"/>
          <p:cNvSpPr txBox="1"/>
          <p:nvPr/>
        </p:nvSpPr>
        <p:spPr>
          <a:xfrm>
            <a:off x="8153400" y="4126468"/>
            <a:ext cx="990600" cy="369332"/>
          </a:xfrm>
          <a:prstGeom prst="rect">
            <a:avLst/>
          </a:prstGeom>
          <a:solidFill>
            <a:schemeClr val="bg1"/>
          </a:solidFill>
        </p:spPr>
        <p:txBody>
          <a:bodyPr wrap="square" rtlCol="0">
            <a:spAutoFit/>
          </a:bodyPr>
          <a:lstStyle/>
          <a:p>
            <a:r>
              <a:rPr lang="tr-TR" smtClean="0"/>
              <a:t>Equality</a:t>
            </a:r>
            <a:endParaRPr lang="tr-T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600200" y="0"/>
            <a:ext cx="6324600" cy="1143000"/>
          </a:xfrm>
        </p:spPr>
        <p:txBody>
          <a:bodyPr>
            <a:noAutofit/>
          </a:bodyPr>
          <a:lstStyle/>
          <a:p>
            <a:r>
              <a:rPr lang="tr-TR" sz="3600" b="1" smtClean="0">
                <a:solidFill>
                  <a:schemeClr val="tx2"/>
                </a:solidFill>
                <a:latin typeface="Arial" pitchFamily="34" charset="0"/>
                <a:cs typeface="Arial" pitchFamily="34" charset="0"/>
              </a:rPr>
              <a:t>There were intense debates</a:t>
            </a:r>
            <a:endParaRPr lang="tr-TR" sz="3600" b="1" dirty="0">
              <a:solidFill>
                <a:schemeClr val="tx2"/>
              </a:solidFill>
              <a:latin typeface="Arial" pitchFamily="34" charset="0"/>
              <a:cs typeface="Arial" pitchFamily="34" charset="0"/>
            </a:endParaRPr>
          </a:p>
        </p:txBody>
      </p:sp>
      <p:sp>
        <p:nvSpPr>
          <p:cNvPr id="3" name="2 İçerik Yer Tutucusu"/>
          <p:cNvSpPr>
            <a:spLocks noGrp="1"/>
          </p:cNvSpPr>
          <p:nvPr>
            <p:ph idx="1"/>
          </p:nvPr>
        </p:nvSpPr>
        <p:spPr/>
        <p:txBody>
          <a:bodyPr/>
          <a:lstStyle/>
          <a:p>
            <a:endParaRPr lang="tr-TR"/>
          </a:p>
        </p:txBody>
      </p:sp>
      <p:pic>
        <p:nvPicPr>
          <p:cNvPr id="1026" name="Picture 2" descr="D:\Governance\anayasa.platformu\hab\res\bursa (6).JPG"/>
          <p:cNvPicPr>
            <a:picLocks noChangeAspect="1" noChangeArrowheads="1"/>
          </p:cNvPicPr>
          <p:nvPr/>
        </p:nvPicPr>
        <p:blipFill>
          <a:blip r:embed="rId2" cstate="print"/>
          <a:srcRect/>
          <a:stretch>
            <a:fillRect/>
          </a:stretch>
        </p:blipFill>
        <p:spPr bwMode="auto">
          <a:xfrm>
            <a:off x="0" y="914400"/>
            <a:ext cx="8915400" cy="5943600"/>
          </a:xfrm>
          <a:prstGeom prst="rect">
            <a:avLst/>
          </a:prstGeom>
          <a:noFill/>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3600" b="1" smtClean="0">
                <a:solidFill>
                  <a:schemeClr val="tx2"/>
                </a:solidFill>
                <a:latin typeface="Arial" pitchFamily="34" charset="0"/>
                <a:cs typeface="Arial" pitchFamily="34" charset="0"/>
              </a:rPr>
              <a:t>“Mark my words, son…”</a:t>
            </a:r>
            <a:endParaRPr lang="tr-TR" sz="3600" b="1" dirty="0">
              <a:solidFill>
                <a:schemeClr val="tx2"/>
              </a:solidFill>
              <a:latin typeface="Arial" pitchFamily="34" charset="0"/>
              <a:cs typeface="Arial" pitchFamily="34" charset="0"/>
            </a:endParaRPr>
          </a:p>
        </p:txBody>
      </p:sp>
      <p:sp>
        <p:nvSpPr>
          <p:cNvPr id="3" name="2 İçerik Yer Tutucusu"/>
          <p:cNvSpPr>
            <a:spLocks noGrp="1"/>
          </p:cNvSpPr>
          <p:nvPr>
            <p:ph idx="1"/>
          </p:nvPr>
        </p:nvSpPr>
        <p:spPr/>
        <p:txBody>
          <a:bodyPr/>
          <a:lstStyle/>
          <a:p>
            <a:endParaRPr lang="tr-TR"/>
          </a:p>
        </p:txBody>
      </p:sp>
      <p:pic>
        <p:nvPicPr>
          <p:cNvPr id="2050" name="Picture 2" descr="D:\Governance\anayasa.platformu\hab\res\IMG_1281.JPG"/>
          <p:cNvPicPr>
            <a:picLocks noChangeAspect="1" noChangeArrowheads="1"/>
          </p:cNvPicPr>
          <p:nvPr/>
        </p:nvPicPr>
        <p:blipFill>
          <a:blip r:embed="rId2" cstate="print"/>
          <a:srcRect/>
          <a:stretch>
            <a:fillRect/>
          </a:stretch>
        </p:blipFill>
        <p:spPr bwMode="auto">
          <a:xfrm>
            <a:off x="0" y="1041400"/>
            <a:ext cx="9144000" cy="5816600"/>
          </a:xfrm>
          <a:prstGeom prst="rect">
            <a:avLst/>
          </a:prstGeom>
          <a:noFill/>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3600" b="1" smtClean="0">
                <a:solidFill>
                  <a:schemeClr val="tx2"/>
                </a:solidFill>
                <a:latin typeface="Arial" pitchFamily="34" charset="0"/>
                <a:cs typeface="Arial" pitchFamily="34" charset="0"/>
              </a:rPr>
              <a:t>“That’s not the case, sir…”</a:t>
            </a:r>
            <a:endParaRPr lang="tr-TR" sz="3600" b="1" dirty="0">
              <a:solidFill>
                <a:schemeClr val="tx2"/>
              </a:solidFill>
              <a:latin typeface="Arial" pitchFamily="34" charset="0"/>
              <a:cs typeface="Arial" pitchFamily="34" charset="0"/>
            </a:endParaRPr>
          </a:p>
        </p:txBody>
      </p:sp>
      <p:sp>
        <p:nvSpPr>
          <p:cNvPr id="3" name="2 İçerik Yer Tutucusu"/>
          <p:cNvSpPr>
            <a:spLocks noGrp="1"/>
          </p:cNvSpPr>
          <p:nvPr>
            <p:ph idx="1"/>
          </p:nvPr>
        </p:nvSpPr>
        <p:spPr/>
        <p:txBody>
          <a:bodyPr/>
          <a:lstStyle/>
          <a:p>
            <a:endParaRPr lang="tr-TR"/>
          </a:p>
        </p:txBody>
      </p:sp>
      <p:pic>
        <p:nvPicPr>
          <p:cNvPr id="3074" name="Picture 2" descr="D:\Governance\anayasa.platformu\hab\res\Anayasa Platformu - Konya (21).JPG"/>
          <p:cNvPicPr>
            <a:picLocks noChangeAspect="1" noChangeArrowheads="1"/>
          </p:cNvPicPr>
          <p:nvPr/>
        </p:nvPicPr>
        <p:blipFill>
          <a:blip r:embed="rId2" cstate="print"/>
          <a:srcRect/>
          <a:stretch>
            <a:fillRect/>
          </a:stretch>
        </p:blipFill>
        <p:spPr bwMode="auto">
          <a:xfrm>
            <a:off x="0" y="1066800"/>
            <a:ext cx="9144000" cy="5905071"/>
          </a:xfrm>
          <a:prstGeom prst="rect">
            <a:avLst/>
          </a:prstGeom>
          <a:noFill/>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r>
              <a:rPr lang="tr-TR" sz="3600" b="1" smtClean="0">
                <a:solidFill>
                  <a:schemeClr val="tx2"/>
                </a:solidFill>
                <a:latin typeface="Arial" pitchFamily="34" charset="0"/>
                <a:cs typeface="Arial" pitchFamily="34" charset="0"/>
              </a:rPr>
              <a:t>Some lost their temper, </a:t>
            </a:r>
            <a:br>
              <a:rPr lang="tr-TR" sz="3600" b="1" smtClean="0">
                <a:solidFill>
                  <a:schemeClr val="tx2"/>
                </a:solidFill>
                <a:latin typeface="Arial" pitchFamily="34" charset="0"/>
                <a:cs typeface="Arial" pitchFamily="34" charset="0"/>
              </a:rPr>
            </a:br>
            <a:r>
              <a:rPr lang="tr-TR" sz="3600" b="1" smtClean="0">
                <a:solidFill>
                  <a:schemeClr val="tx2"/>
                </a:solidFill>
                <a:latin typeface="Arial" pitchFamily="34" charset="0"/>
                <a:cs typeface="Arial" pitchFamily="34" charset="0"/>
              </a:rPr>
              <a:t>but none lost control</a:t>
            </a:r>
            <a:endParaRPr lang="tr-TR" sz="3600" b="1" dirty="0">
              <a:solidFill>
                <a:schemeClr val="tx2"/>
              </a:solidFill>
              <a:latin typeface="Arial" pitchFamily="34" charset="0"/>
              <a:cs typeface="Arial" pitchFamily="34" charset="0"/>
            </a:endParaRPr>
          </a:p>
        </p:txBody>
      </p:sp>
      <p:sp>
        <p:nvSpPr>
          <p:cNvPr id="3" name="2 İçerik Yer Tutucusu"/>
          <p:cNvSpPr>
            <a:spLocks noGrp="1"/>
          </p:cNvSpPr>
          <p:nvPr>
            <p:ph idx="1"/>
          </p:nvPr>
        </p:nvSpPr>
        <p:spPr/>
        <p:txBody>
          <a:bodyPr/>
          <a:lstStyle/>
          <a:p>
            <a:endParaRPr lang="tr-TR"/>
          </a:p>
        </p:txBody>
      </p:sp>
      <p:pic>
        <p:nvPicPr>
          <p:cNvPr id="6146" name="Picture 2" descr="D:\Governance\anayasa.platformu\hab\res\DSC_0078 (3).JPG"/>
          <p:cNvPicPr>
            <a:picLocks noChangeAspect="1" noChangeArrowheads="1"/>
          </p:cNvPicPr>
          <p:nvPr/>
        </p:nvPicPr>
        <p:blipFill>
          <a:blip r:embed="rId2" cstate="print"/>
          <a:srcRect/>
          <a:stretch>
            <a:fillRect/>
          </a:stretch>
        </p:blipFill>
        <p:spPr bwMode="auto">
          <a:xfrm>
            <a:off x="0" y="1371600"/>
            <a:ext cx="9144000" cy="5486400"/>
          </a:xfrm>
          <a:prstGeom prst="rect">
            <a:avLst/>
          </a:prstGeom>
          <a:noFill/>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r>
              <a:rPr lang="tr-TR" sz="3600" b="1" smtClean="0">
                <a:solidFill>
                  <a:schemeClr val="tx2"/>
                </a:solidFill>
                <a:latin typeface="Arial" pitchFamily="34" charset="0"/>
                <a:cs typeface="Arial" pitchFamily="34" charset="0"/>
              </a:rPr>
              <a:t>A discussion coordinator under pressure</a:t>
            </a:r>
            <a:endParaRPr lang="tr-TR" sz="3600" b="1">
              <a:solidFill>
                <a:schemeClr val="tx2"/>
              </a:solidFill>
              <a:latin typeface="Arial" pitchFamily="34" charset="0"/>
              <a:cs typeface="Arial" pitchFamily="34" charset="0"/>
            </a:endParaRPr>
          </a:p>
        </p:txBody>
      </p:sp>
      <p:sp>
        <p:nvSpPr>
          <p:cNvPr id="3" name="2 İçerik Yer Tutucusu"/>
          <p:cNvSpPr>
            <a:spLocks noGrp="1"/>
          </p:cNvSpPr>
          <p:nvPr>
            <p:ph idx="1"/>
          </p:nvPr>
        </p:nvSpPr>
        <p:spPr/>
        <p:txBody>
          <a:bodyPr/>
          <a:lstStyle/>
          <a:p>
            <a:endParaRPr lang="tr-TR"/>
          </a:p>
        </p:txBody>
      </p:sp>
      <p:pic>
        <p:nvPicPr>
          <p:cNvPr id="7170" name="Picture 2" descr="D:\Governance\anayasa.platformu\hab\res\02moderatörler (5).JPG"/>
          <p:cNvPicPr>
            <a:picLocks noChangeAspect="1" noChangeArrowheads="1"/>
          </p:cNvPicPr>
          <p:nvPr/>
        </p:nvPicPr>
        <p:blipFill>
          <a:blip r:embed="rId2" cstate="print"/>
          <a:srcRect/>
          <a:stretch>
            <a:fillRect/>
          </a:stretch>
        </p:blipFill>
        <p:spPr bwMode="auto">
          <a:xfrm>
            <a:off x="0" y="1219200"/>
            <a:ext cx="9144000" cy="5638800"/>
          </a:xfrm>
          <a:prstGeom prst="rect">
            <a:avLst/>
          </a:prstGeom>
          <a:noFill/>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676400" y="152400"/>
            <a:ext cx="6096000" cy="1143000"/>
          </a:xfrm>
        </p:spPr>
        <p:txBody>
          <a:bodyPr>
            <a:noAutofit/>
          </a:bodyPr>
          <a:lstStyle/>
          <a:p>
            <a:r>
              <a:rPr lang="tr-TR" sz="3600" b="1" smtClean="0">
                <a:solidFill>
                  <a:schemeClr val="tx2"/>
                </a:solidFill>
                <a:latin typeface="Arial" pitchFamily="34" charset="0"/>
                <a:cs typeface="Arial" pitchFamily="34" charset="0"/>
              </a:rPr>
              <a:t>After 10 hours of debate</a:t>
            </a:r>
            <a:endParaRPr lang="tr-TR" sz="3600" b="1" dirty="0">
              <a:solidFill>
                <a:schemeClr val="tx2"/>
              </a:solidFill>
              <a:latin typeface="Arial" pitchFamily="34" charset="0"/>
              <a:cs typeface="Arial" pitchFamily="34" charset="0"/>
            </a:endParaRPr>
          </a:p>
        </p:txBody>
      </p:sp>
      <p:sp>
        <p:nvSpPr>
          <p:cNvPr id="3" name="2 İçerik Yer Tutucusu"/>
          <p:cNvSpPr>
            <a:spLocks noGrp="1"/>
          </p:cNvSpPr>
          <p:nvPr>
            <p:ph idx="1"/>
          </p:nvPr>
        </p:nvSpPr>
        <p:spPr/>
        <p:txBody>
          <a:bodyPr/>
          <a:lstStyle/>
          <a:p>
            <a:endParaRPr lang="tr-TR"/>
          </a:p>
        </p:txBody>
      </p:sp>
      <p:pic>
        <p:nvPicPr>
          <p:cNvPr id="5" name="Picture 1"/>
          <p:cNvPicPr>
            <a:picLocks noChangeAspect="1" noChangeArrowheads="1"/>
          </p:cNvPicPr>
          <p:nvPr/>
        </p:nvPicPr>
        <p:blipFill>
          <a:blip r:embed="rId2" cstate="print"/>
          <a:srcRect/>
          <a:stretch>
            <a:fillRect/>
          </a:stretch>
        </p:blipFill>
        <p:spPr bwMode="auto">
          <a:xfrm>
            <a:off x="3962400" y="1600200"/>
            <a:ext cx="6629400" cy="5257800"/>
          </a:xfrm>
          <a:prstGeom prst="rect">
            <a:avLst/>
          </a:prstGeom>
          <a:noFill/>
          <a:ln w="9525">
            <a:noFill/>
            <a:miter lim="800000"/>
            <a:headEnd/>
            <a:tailEnd/>
          </a:ln>
          <a:effectLst/>
        </p:spPr>
      </p:pic>
      <p:pic>
        <p:nvPicPr>
          <p:cNvPr id="4" name="3 Resim"/>
          <p:cNvPicPr/>
          <p:nvPr/>
        </p:nvPicPr>
        <p:blipFill>
          <a:blip r:embed="rId3" cstate="print"/>
          <a:srcRect/>
          <a:stretch>
            <a:fillRect/>
          </a:stretch>
        </p:blipFill>
        <p:spPr bwMode="auto">
          <a:xfrm>
            <a:off x="-1752600" y="1600200"/>
            <a:ext cx="7391400" cy="5257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a:xfrm>
            <a:off x="0" y="6370637"/>
            <a:ext cx="9144000" cy="639763"/>
          </a:xfrm>
        </p:spPr>
        <p:txBody>
          <a:bodyPr>
            <a:normAutofit fontScale="77500" lnSpcReduction="20000"/>
          </a:bodyPr>
          <a:lstStyle/>
          <a:p>
            <a:pPr>
              <a:buNone/>
            </a:pPr>
            <a:r>
              <a:rPr lang="tr-TR" smtClean="0">
                <a:latin typeface="Arial" pitchFamily="34" charset="0"/>
                <a:cs typeface="Arial" pitchFamily="34" charset="0"/>
              </a:rPr>
              <a:t>	</a:t>
            </a:r>
            <a:r>
              <a:rPr lang="tr-TR" b="1" i="1" smtClean="0">
                <a:solidFill>
                  <a:schemeClr val="tx2"/>
                </a:solidFill>
                <a:latin typeface="Arial" pitchFamily="34" charset="0"/>
                <a:cs typeface="Arial" pitchFamily="34" charset="0"/>
              </a:rPr>
              <a:t>Speaker of Parliament Cemil Çiçek receiving CP reports</a:t>
            </a:r>
            <a:endParaRPr lang="tr-TR" b="1" i="1">
              <a:solidFill>
                <a:schemeClr val="tx2"/>
              </a:solidFill>
              <a:latin typeface="Arial" pitchFamily="34" charset="0"/>
              <a:cs typeface="Arial" pitchFamily="34" charset="0"/>
            </a:endParaRPr>
          </a:p>
        </p:txBody>
      </p:sp>
      <p:pic>
        <p:nvPicPr>
          <p:cNvPr id="4098" name="Picture 2" descr="http://www.tobb.org.tr/Lists/MansetListesi/Attachments/1460/13.JPG"/>
          <p:cNvPicPr>
            <a:picLocks noChangeAspect="1" noChangeArrowheads="1"/>
          </p:cNvPicPr>
          <p:nvPr/>
        </p:nvPicPr>
        <p:blipFill>
          <a:blip r:embed="rId2" cstate="print"/>
          <a:srcRect/>
          <a:stretch>
            <a:fillRect/>
          </a:stretch>
        </p:blipFill>
        <p:spPr bwMode="auto">
          <a:xfrm>
            <a:off x="1600200" y="-914400"/>
            <a:ext cx="6172200" cy="7066475"/>
          </a:xfrm>
          <a:prstGeom prst="rect">
            <a:avLst/>
          </a:prstGeom>
          <a:noFill/>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r>
              <a:rPr lang="tr-TR" sz="2400" smtClean="0">
                <a:latin typeface="Arial" pitchFamily="34" charset="0"/>
                <a:cs typeface="Arial" pitchFamily="34" charset="0"/>
              </a:rPr>
              <a:t/>
            </a:r>
            <a:br>
              <a:rPr lang="tr-TR" sz="2400" smtClean="0">
                <a:latin typeface="Arial" pitchFamily="34" charset="0"/>
                <a:cs typeface="Arial" pitchFamily="34" charset="0"/>
              </a:rPr>
            </a:br>
            <a:r>
              <a:rPr lang="tr-TR" sz="2800" b="1" i="1" smtClean="0">
                <a:solidFill>
                  <a:schemeClr val="tx2"/>
                </a:solidFill>
                <a:latin typeface="Arial" pitchFamily="34" charset="0"/>
                <a:cs typeface="Arial" pitchFamily="34" charset="0"/>
              </a:rPr>
              <a:t>A strong demand </a:t>
            </a:r>
            <a:br>
              <a:rPr lang="tr-TR" sz="2800" b="1" i="1" smtClean="0">
                <a:solidFill>
                  <a:schemeClr val="tx2"/>
                </a:solidFill>
                <a:latin typeface="Arial" pitchFamily="34" charset="0"/>
                <a:cs typeface="Arial" pitchFamily="34" charset="0"/>
              </a:rPr>
            </a:br>
            <a:r>
              <a:rPr lang="tr-TR" sz="2800" b="1" i="1" smtClean="0">
                <a:solidFill>
                  <a:schemeClr val="tx2"/>
                </a:solidFill>
                <a:latin typeface="Arial" pitchFamily="34" charset="0"/>
                <a:cs typeface="Arial" pitchFamily="34" charset="0"/>
              </a:rPr>
              <a:t>for a new constitution</a:t>
            </a:r>
            <a:endParaRPr lang="tr-TR" sz="2800" b="1" i="1">
              <a:solidFill>
                <a:schemeClr val="tx2"/>
              </a:solidFill>
              <a:latin typeface="Arial" pitchFamily="34" charset="0"/>
              <a:cs typeface="Arial" pitchFamily="34" charset="0"/>
            </a:endParaRPr>
          </a:p>
        </p:txBody>
      </p:sp>
      <p:sp>
        <p:nvSpPr>
          <p:cNvPr id="3" name="2 İçerik Yer Tutucusu"/>
          <p:cNvSpPr>
            <a:spLocks noGrp="1"/>
          </p:cNvSpPr>
          <p:nvPr>
            <p:ph idx="1"/>
          </p:nvPr>
        </p:nvSpPr>
        <p:spPr/>
        <p:txBody>
          <a:bodyPr/>
          <a:lstStyle/>
          <a:p>
            <a:endParaRPr lang="tr-TR"/>
          </a:p>
        </p:txBody>
      </p:sp>
      <p:pic>
        <p:nvPicPr>
          <p:cNvPr id="69634" name="Picture 2" descr="http://a3.sphotos.ak.fbcdn.net/hphotos-ak-ash3/578778_376548765729395_181049101946030_1115304_2068481885_n.jpg"/>
          <p:cNvPicPr>
            <a:picLocks noChangeAspect="1" noChangeArrowheads="1"/>
          </p:cNvPicPr>
          <p:nvPr/>
        </p:nvPicPr>
        <p:blipFill>
          <a:blip r:embed="rId2" cstate="print"/>
          <a:srcRect/>
          <a:stretch>
            <a:fillRect/>
          </a:stretch>
        </p:blipFill>
        <p:spPr bwMode="auto">
          <a:xfrm>
            <a:off x="0" y="1647825"/>
            <a:ext cx="9144000" cy="3381375"/>
          </a:xfrm>
          <a:prstGeom prst="rect">
            <a:avLst/>
          </a:prstGeom>
          <a:noFill/>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676400" y="-152400"/>
            <a:ext cx="6096000" cy="1143000"/>
          </a:xfrm>
        </p:spPr>
        <p:txBody>
          <a:bodyPr/>
          <a:lstStyle/>
          <a:p>
            <a:r>
              <a:rPr lang="tr-TR" b="1" dirty="0" err="1" smtClean="0">
                <a:solidFill>
                  <a:schemeClr val="tx2"/>
                </a:solidFill>
                <a:latin typeface="Arial" pitchFamily="34" charset="0"/>
                <a:cs typeface="Arial" pitchFamily="34" charset="0"/>
              </a:rPr>
              <a:t>Conclusion</a:t>
            </a:r>
            <a:endParaRPr lang="tr-TR" b="1" dirty="0">
              <a:solidFill>
                <a:schemeClr val="tx2"/>
              </a:solidFill>
              <a:latin typeface="Arial" pitchFamily="34" charset="0"/>
              <a:cs typeface="Arial" pitchFamily="34" charset="0"/>
            </a:endParaRPr>
          </a:p>
        </p:txBody>
      </p:sp>
      <p:sp>
        <p:nvSpPr>
          <p:cNvPr id="3" name="2 İçerik Yer Tutucusu"/>
          <p:cNvSpPr>
            <a:spLocks noGrp="1"/>
          </p:cNvSpPr>
          <p:nvPr>
            <p:ph idx="1"/>
          </p:nvPr>
        </p:nvSpPr>
        <p:spPr>
          <a:xfrm>
            <a:off x="228600" y="838200"/>
            <a:ext cx="8686800" cy="5867400"/>
          </a:xfrm>
        </p:spPr>
        <p:txBody>
          <a:bodyPr>
            <a:noAutofit/>
          </a:bodyPr>
          <a:lstStyle/>
          <a:p>
            <a:r>
              <a:rPr lang="tr-TR" sz="2800" dirty="0" smtClean="0">
                <a:latin typeface="Arial" pitchFamily="34" charset="0"/>
                <a:cs typeface="Arial" pitchFamily="34" charset="0"/>
              </a:rPr>
              <a:t>CP </a:t>
            </a:r>
            <a:r>
              <a:rPr lang="tr-TR" sz="2800" dirty="0" err="1" smtClean="0">
                <a:latin typeface="Arial" pitchFamily="34" charset="0"/>
                <a:cs typeface="Arial" pitchFamily="34" charset="0"/>
              </a:rPr>
              <a:t>experience</a:t>
            </a:r>
            <a:r>
              <a:rPr lang="tr-TR" sz="2800" dirty="0" smtClean="0">
                <a:latin typeface="Arial" pitchFamily="34" charset="0"/>
                <a:cs typeface="Arial" pitchFamily="34" charset="0"/>
              </a:rPr>
              <a:t> </a:t>
            </a:r>
            <a:r>
              <a:rPr lang="tr-TR" sz="2800" dirty="0" err="1" smtClean="0">
                <a:latin typeface="Arial" pitchFamily="34" charset="0"/>
                <a:cs typeface="Arial" pitchFamily="34" charset="0"/>
              </a:rPr>
              <a:t>means</a:t>
            </a:r>
            <a:r>
              <a:rPr lang="tr-TR" sz="2800" dirty="0" smtClean="0">
                <a:latin typeface="Arial" pitchFamily="34" charset="0"/>
                <a:cs typeface="Arial" pitchFamily="34" charset="0"/>
              </a:rPr>
              <a:t> </a:t>
            </a:r>
            <a:r>
              <a:rPr lang="tr-TR" sz="2800" dirty="0" err="1" smtClean="0">
                <a:latin typeface="Arial" pitchFamily="34" charset="0"/>
                <a:cs typeface="Arial" pitchFamily="34" charset="0"/>
              </a:rPr>
              <a:t>debating</a:t>
            </a:r>
            <a:r>
              <a:rPr lang="tr-TR" sz="2800" dirty="0" smtClean="0">
                <a:latin typeface="Arial" pitchFamily="34" charset="0"/>
                <a:cs typeface="Arial" pitchFamily="34" charset="0"/>
              </a:rPr>
              <a:t> </a:t>
            </a:r>
            <a:r>
              <a:rPr lang="tr-TR" sz="2800" dirty="0" err="1" smtClean="0">
                <a:latin typeface="Arial" pitchFamily="34" charset="0"/>
                <a:cs typeface="Arial" pitchFamily="34" charset="0"/>
              </a:rPr>
              <a:t>contentious</a:t>
            </a:r>
            <a:r>
              <a:rPr lang="tr-TR" sz="2800" dirty="0" smtClean="0">
                <a:latin typeface="Arial" pitchFamily="34" charset="0"/>
                <a:cs typeface="Arial" pitchFamily="34" charset="0"/>
              </a:rPr>
              <a:t> </a:t>
            </a:r>
            <a:r>
              <a:rPr lang="tr-TR" sz="2800" dirty="0" err="1" smtClean="0">
                <a:latin typeface="Arial" pitchFamily="34" charset="0"/>
                <a:cs typeface="Arial" pitchFamily="34" charset="0"/>
              </a:rPr>
              <a:t>topics</a:t>
            </a:r>
            <a:r>
              <a:rPr lang="tr-TR" sz="2800" dirty="0" smtClean="0">
                <a:latin typeface="Arial" pitchFamily="34" charset="0"/>
                <a:cs typeface="Arial" pitchFamily="34" charset="0"/>
              </a:rPr>
              <a:t> </a:t>
            </a:r>
            <a:r>
              <a:rPr lang="tr-TR" sz="2800" dirty="0" err="1" smtClean="0">
                <a:latin typeface="Arial" pitchFamily="34" charset="0"/>
                <a:cs typeface="Arial" pitchFamily="34" charset="0"/>
              </a:rPr>
              <a:t>within</a:t>
            </a:r>
            <a:r>
              <a:rPr lang="tr-TR" sz="2800" dirty="0" smtClean="0">
                <a:latin typeface="Arial" pitchFamily="34" charset="0"/>
                <a:cs typeface="Arial" pitchFamily="34" charset="0"/>
              </a:rPr>
              <a:t> a </a:t>
            </a:r>
            <a:r>
              <a:rPr lang="tr-TR" sz="2800" dirty="0" err="1" smtClean="0">
                <a:latin typeface="Arial" pitchFamily="34" charset="0"/>
                <a:cs typeface="Arial" pitchFamily="34" charset="0"/>
              </a:rPr>
              <a:t>framework</a:t>
            </a:r>
            <a:r>
              <a:rPr lang="tr-TR" sz="2800" dirty="0" smtClean="0">
                <a:latin typeface="Arial" pitchFamily="34" charset="0"/>
                <a:cs typeface="Arial" pitchFamily="34" charset="0"/>
              </a:rPr>
              <a:t> </a:t>
            </a:r>
            <a:r>
              <a:rPr lang="tr-TR" sz="2800" dirty="0" err="1" smtClean="0">
                <a:latin typeface="Arial" pitchFamily="34" charset="0"/>
                <a:cs typeface="Arial" pitchFamily="34" charset="0"/>
              </a:rPr>
              <a:t>based</a:t>
            </a:r>
            <a:r>
              <a:rPr lang="tr-TR" sz="2800" dirty="0" smtClean="0">
                <a:latin typeface="Arial" pitchFamily="34" charset="0"/>
                <a:cs typeface="Arial" pitchFamily="34" charset="0"/>
              </a:rPr>
              <a:t> on </a:t>
            </a:r>
            <a:r>
              <a:rPr lang="tr-TR" sz="2800" b="1" dirty="0" err="1" smtClean="0">
                <a:latin typeface="Arial" pitchFamily="34" charset="0"/>
                <a:cs typeface="Arial" pitchFamily="34" charset="0"/>
              </a:rPr>
              <a:t>common</a:t>
            </a:r>
            <a:r>
              <a:rPr lang="tr-TR" sz="2800" b="1" dirty="0" smtClean="0">
                <a:latin typeface="Arial" pitchFamily="34" charset="0"/>
                <a:cs typeface="Arial" pitchFamily="34" charset="0"/>
              </a:rPr>
              <a:t> sense</a:t>
            </a:r>
            <a:r>
              <a:rPr lang="tr-TR" sz="2800" dirty="0" smtClean="0">
                <a:latin typeface="Arial" pitchFamily="34" charset="0"/>
                <a:cs typeface="Arial" pitchFamily="34" charset="0"/>
              </a:rPr>
              <a:t>.</a:t>
            </a:r>
          </a:p>
          <a:p>
            <a:pPr lvl="1"/>
            <a:r>
              <a:rPr lang="tr-TR" sz="2400" dirty="0" err="1" smtClean="0">
                <a:latin typeface="Arial" pitchFamily="34" charset="0"/>
                <a:cs typeface="Arial" pitchFamily="34" charset="0"/>
              </a:rPr>
              <a:t>Insights</a:t>
            </a:r>
            <a:r>
              <a:rPr lang="tr-TR" sz="2400" dirty="0" smtClean="0">
                <a:latin typeface="Arial" pitchFamily="34" charset="0"/>
                <a:cs typeface="Arial" pitchFamily="34" charset="0"/>
              </a:rPr>
              <a:t> </a:t>
            </a:r>
            <a:r>
              <a:rPr lang="tr-TR" sz="2400" dirty="0" err="1" smtClean="0">
                <a:latin typeface="Arial" pitchFamily="34" charset="0"/>
                <a:cs typeface="Arial" pitchFamily="34" charset="0"/>
              </a:rPr>
              <a:t>into</a:t>
            </a:r>
            <a:r>
              <a:rPr lang="tr-TR" sz="2400" dirty="0" smtClean="0">
                <a:latin typeface="Arial" pitchFamily="34" charset="0"/>
                <a:cs typeface="Arial" pitchFamily="34" charset="0"/>
              </a:rPr>
              <a:t> the </a:t>
            </a:r>
            <a:r>
              <a:rPr lang="tr-TR" sz="2400" dirty="0" err="1" smtClean="0">
                <a:latin typeface="Arial" pitchFamily="34" charset="0"/>
                <a:cs typeface="Arial" pitchFamily="34" charset="0"/>
              </a:rPr>
              <a:t>question</a:t>
            </a:r>
            <a:r>
              <a:rPr lang="tr-TR" sz="2400" dirty="0" smtClean="0">
                <a:latin typeface="Arial" pitchFamily="34" charset="0"/>
                <a:cs typeface="Arial" pitchFamily="34" charset="0"/>
              </a:rPr>
              <a:t> of </a:t>
            </a:r>
            <a:r>
              <a:rPr lang="tr-TR" sz="2400" dirty="0" err="1" smtClean="0">
                <a:latin typeface="Arial" pitchFamily="34" charset="0"/>
                <a:cs typeface="Arial" pitchFamily="34" charset="0"/>
              </a:rPr>
              <a:t>which</a:t>
            </a:r>
            <a:r>
              <a:rPr lang="tr-TR" sz="2400" dirty="0" smtClean="0">
                <a:latin typeface="Arial" pitchFamily="34" charset="0"/>
                <a:cs typeface="Arial" pitchFamily="34" charset="0"/>
              </a:rPr>
              <a:t> </a:t>
            </a:r>
            <a:r>
              <a:rPr lang="tr-TR" sz="2400" dirty="0" err="1" smtClean="0">
                <a:latin typeface="Arial" pitchFamily="34" charset="0"/>
                <a:cs typeface="Arial" pitchFamily="34" charset="0"/>
              </a:rPr>
              <a:t>topics</a:t>
            </a:r>
            <a:r>
              <a:rPr lang="tr-TR" sz="2400" dirty="0" smtClean="0">
                <a:latin typeface="Arial" pitchFamily="34" charset="0"/>
                <a:cs typeface="Arial" pitchFamily="34" charset="0"/>
              </a:rPr>
              <a:t> </a:t>
            </a:r>
            <a:r>
              <a:rPr lang="tr-TR" sz="2400" dirty="0" err="1" smtClean="0">
                <a:latin typeface="Arial" pitchFamily="34" charset="0"/>
                <a:cs typeface="Arial" pitchFamily="34" charset="0"/>
              </a:rPr>
              <a:t>encourage</a:t>
            </a:r>
            <a:r>
              <a:rPr lang="tr-TR" sz="2400" dirty="0" smtClean="0">
                <a:latin typeface="Arial" pitchFamily="34" charset="0"/>
                <a:cs typeface="Arial" pitchFamily="34" charset="0"/>
              </a:rPr>
              <a:t> a </a:t>
            </a:r>
            <a:r>
              <a:rPr lang="tr-TR" sz="2400" dirty="0" err="1" smtClean="0">
                <a:latin typeface="Arial" pitchFamily="34" charset="0"/>
                <a:cs typeface="Arial" pitchFamily="34" charset="0"/>
              </a:rPr>
              <a:t>consensual</a:t>
            </a:r>
            <a:r>
              <a:rPr lang="tr-TR" sz="2400" dirty="0" smtClean="0">
                <a:latin typeface="Arial" pitchFamily="34" charset="0"/>
                <a:cs typeface="Arial" pitchFamily="34" charset="0"/>
              </a:rPr>
              <a:t> constitution making process</a:t>
            </a:r>
          </a:p>
          <a:p>
            <a:r>
              <a:rPr lang="tr-TR" sz="2800" dirty="0" err="1" smtClean="0">
                <a:latin typeface="Arial" pitchFamily="34" charset="0"/>
                <a:cs typeface="Arial" pitchFamily="34" charset="0"/>
              </a:rPr>
              <a:t>Close</a:t>
            </a:r>
            <a:r>
              <a:rPr lang="tr-TR" sz="2800" dirty="0" smtClean="0">
                <a:latin typeface="Arial" pitchFamily="34" charset="0"/>
                <a:cs typeface="Arial" pitchFamily="34" charset="0"/>
              </a:rPr>
              <a:t> </a:t>
            </a:r>
            <a:r>
              <a:rPr lang="tr-TR" sz="2800" dirty="0" err="1" smtClean="0">
                <a:latin typeface="Arial" pitchFamily="34" charset="0"/>
                <a:cs typeface="Arial" pitchFamily="34" charset="0"/>
              </a:rPr>
              <a:t>cooperation</a:t>
            </a:r>
            <a:r>
              <a:rPr lang="tr-TR" sz="2800" dirty="0" smtClean="0">
                <a:latin typeface="Arial" pitchFamily="34" charset="0"/>
                <a:cs typeface="Arial" pitchFamily="34" charset="0"/>
              </a:rPr>
              <a:t> </a:t>
            </a:r>
            <a:r>
              <a:rPr lang="tr-TR" sz="2800" dirty="0" err="1" smtClean="0">
                <a:latin typeface="Arial" pitchFamily="34" charset="0"/>
                <a:cs typeface="Arial" pitchFamily="34" charset="0"/>
              </a:rPr>
              <a:t>with</a:t>
            </a:r>
            <a:r>
              <a:rPr lang="tr-TR" sz="2800" dirty="0" smtClean="0">
                <a:latin typeface="Arial" pitchFamily="34" charset="0"/>
                <a:cs typeface="Arial" pitchFamily="34" charset="0"/>
              </a:rPr>
              <a:t> the </a:t>
            </a:r>
            <a:r>
              <a:rPr lang="tr-TR" sz="2800" dirty="0" err="1" smtClean="0">
                <a:latin typeface="Arial" pitchFamily="34" charset="0"/>
                <a:cs typeface="Arial" pitchFamily="34" charset="0"/>
              </a:rPr>
              <a:t>Conciliation</a:t>
            </a:r>
            <a:r>
              <a:rPr lang="tr-TR" sz="2800" dirty="0" smtClean="0">
                <a:latin typeface="Arial" pitchFamily="34" charset="0"/>
                <a:cs typeface="Arial" pitchFamily="34" charset="0"/>
              </a:rPr>
              <a:t> </a:t>
            </a:r>
            <a:r>
              <a:rPr lang="tr-TR" sz="2800" dirty="0" err="1" smtClean="0">
                <a:latin typeface="Arial" pitchFamily="34" charset="0"/>
                <a:cs typeface="Arial" pitchFamily="34" charset="0"/>
              </a:rPr>
              <a:t>Commission</a:t>
            </a:r>
            <a:endParaRPr lang="tr-TR" sz="2800" dirty="0" smtClean="0">
              <a:latin typeface="Arial" pitchFamily="34" charset="0"/>
              <a:cs typeface="Arial" pitchFamily="34" charset="0"/>
            </a:endParaRPr>
          </a:p>
          <a:p>
            <a:pPr lvl="1"/>
            <a:r>
              <a:rPr lang="tr-TR" sz="2400" dirty="0" err="1" smtClean="0">
                <a:latin typeface="Arial" pitchFamily="34" charset="0"/>
                <a:cs typeface="Arial" pitchFamily="34" charset="0"/>
              </a:rPr>
              <a:t>By</a:t>
            </a:r>
            <a:r>
              <a:rPr lang="tr-TR" sz="2400" dirty="0" smtClean="0">
                <a:latin typeface="Arial" pitchFamily="34" charset="0"/>
                <a:cs typeface="Arial" pitchFamily="34" charset="0"/>
              </a:rPr>
              <a:t> </a:t>
            </a:r>
            <a:r>
              <a:rPr lang="tr-TR" sz="2400" dirty="0" err="1" smtClean="0">
                <a:latin typeface="Arial" pitchFamily="34" charset="0"/>
                <a:cs typeface="Arial" pitchFamily="34" charset="0"/>
              </a:rPr>
              <a:t>attending</a:t>
            </a:r>
            <a:r>
              <a:rPr lang="tr-TR" sz="2400" dirty="0" smtClean="0">
                <a:latin typeface="Arial" pitchFamily="34" charset="0"/>
                <a:cs typeface="Arial" pitchFamily="34" charset="0"/>
              </a:rPr>
              <a:t> the </a:t>
            </a:r>
            <a:r>
              <a:rPr lang="tr-TR" sz="2400" dirty="0" err="1" smtClean="0">
                <a:latin typeface="Arial" pitchFamily="34" charset="0"/>
                <a:cs typeface="Arial" pitchFamily="34" charset="0"/>
              </a:rPr>
              <a:t>Citizen</a:t>
            </a:r>
            <a:r>
              <a:rPr lang="tr-TR" sz="2400" dirty="0" smtClean="0">
                <a:latin typeface="Arial" pitchFamily="34" charset="0"/>
                <a:cs typeface="Arial" pitchFamily="34" charset="0"/>
              </a:rPr>
              <a:t> </a:t>
            </a:r>
            <a:r>
              <a:rPr lang="tr-TR" sz="2400" dirty="0" err="1" smtClean="0">
                <a:latin typeface="Arial" pitchFamily="34" charset="0"/>
                <a:cs typeface="Arial" pitchFamily="34" charset="0"/>
              </a:rPr>
              <a:t>Assemblies</a:t>
            </a:r>
            <a:r>
              <a:rPr lang="tr-TR" sz="2400" dirty="0" smtClean="0">
                <a:latin typeface="Arial" pitchFamily="34" charset="0"/>
                <a:cs typeface="Arial" pitchFamily="34" charset="0"/>
              </a:rPr>
              <a:t>, </a:t>
            </a:r>
            <a:r>
              <a:rPr lang="tr-TR" sz="2400" dirty="0" err="1" smtClean="0">
                <a:latin typeface="Arial" pitchFamily="34" charset="0"/>
                <a:cs typeface="Arial" pitchFamily="34" charset="0"/>
              </a:rPr>
              <a:t>commission</a:t>
            </a:r>
            <a:r>
              <a:rPr lang="tr-TR" sz="2400" dirty="0" smtClean="0">
                <a:latin typeface="Arial" pitchFamily="34" charset="0"/>
                <a:cs typeface="Arial" pitchFamily="34" charset="0"/>
              </a:rPr>
              <a:t> </a:t>
            </a:r>
            <a:r>
              <a:rPr lang="tr-TR" sz="2400" dirty="0" err="1" smtClean="0">
                <a:latin typeface="Arial" pitchFamily="34" charset="0"/>
                <a:cs typeface="Arial" pitchFamily="34" charset="0"/>
              </a:rPr>
              <a:t>members</a:t>
            </a:r>
            <a:r>
              <a:rPr lang="tr-TR" sz="2400" dirty="0" smtClean="0">
                <a:latin typeface="Arial" pitchFamily="34" charset="0"/>
                <a:cs typeface="Arial" pitchFamily="34" charset="0"/>
              </a:rPr>
              <a:t> not </a:t>
            </a:r>
            <a:r>
              <a:rPr lang="tr-TR" sz="2400" dirty="0" err="1" smtClean="0">
                <a:latin typeface="Arial" pitchFamily="34" charset="0"/>
                <a:cs typeface="Arial" pitchFamily="34" charset="0"/>
              </a:rPr>
              <a:t>only</a:t>
            </a:r>
            <a:r>
              <a:rPr lang="tr-TR" sz="2400" dirty="0" smtClean="0">
                <a:latin typeface="Arial" pitchFamily="34" charset="0"/>
                <a:cs typeface="Arial" pitchFamily="34" charset="0"/>
              </a:rPr>
              <a:t> </a:t>
            </a:r>
            <a:r>
              <a:rPr lang="tr-TR" sz="2400" dirty="0" err="1" smtClean="0">
                <a:latin typeface="Arial" pitchFamily="34" charset="0"/>
                <a:cs typeface="Arial" pitchFamily="34" charset="0"/>
              </a:rPr>
              <a:t>motivated</a:t>
            </a:r>
            <a:r>
              <a:rPr lang="tr-TR" sz="2400" dirty="0" smtClean="0">
                <a:latin typeface="Arial" pitchFamily="34" charset="0"/>
                <a:cs typeface="Arial" pitchFamily="34" charset="0"/>
              </a:rPr>
              <a:t> </a:t>
            </a:r>
            <a:r>
              <a:rPr lang="tr-TR" sz="2400" dirty="0" err="1" smtClean="0">
                <a:latin typeface="Arial" pitchFamily="34" charset="0"/>
                <a:cs typeface="Arial" pitchFamily="34" charset="0"/>
              </a:rPr>
              <a:t>participants</a:t>
            </a:r>
            <a:r>
              <a:rPr lang="tr-TR" sz="2400" dirty="0" smtClean="0">
                <a:latin typeface="Arial" pitchFamily="34" charset="0"/>
                <a:cs typeface="Arial" pitchFamily="34" charset="0"/>
              </a:rPr>
              <a:t>, but </a:t>
            </a:r>
            <a:r>
              <a:rPr lang="tr-TR" sz="2400" dirty="0" err="1" smtClean="0">
                <a:latin typeface="Arial" pitchFamily="34" charset="0"/>
                <a:cs typeface="Arial" pitchFamily="34" charset="0"/>
              </a:rPr>
              <a:t>got</a:t>
            </a:r>
            <a:r>
              <a:rPr lang="tr-TR" sz="2400" dirty="0" smtClean="0">
                <a:latin typeface="Arial" pitchFamily="34" charset="0"/>
                <a:cs typeface="Arial" pitchFamily="34" charset="0"/>
              </a:rPr>
              <a:t> </a:t>
            </a:r>
            <a:r>
              <a:rPr lang="tr-TR" sz="2400" dirty="0" err="1" smtClean="0">
                <a:latin typeface="Arial" pitchFamily="34" charset="0"/>
                <a:cs typeface="Arial" pitchFamily="34" charset="0"/>
              </a:rPr>
              <a:t>motivated</a:t>
            </a:r>
            <a:r>
              <a:rPr lang="tr-TR" sz="2400" dirty="0" smtClean="0">
                <a:latin typeface="Arial" pitchFamily="34" charset="0"/>
                <a:cs typeface="Arial" pitchFamily="34" charset="0"/>
              </a:rPr>
              <a:t> </a:t>
            </a:r>
            <a:r>
              <a:rPr lang="tr-TR" sz="2400" dirty="0" err="1" smtClean="0">
                <a:latin typeface="Arial" pitchFamily="34" charset="0"/>
                <a:cs typeface="Arial" pitchFamily="34" charset="0"/>
              </a:rPr>
              <a:t>themselves</a:t>
            </a:r>
            <a:r>
              <a:rPr lang="tr-TR" sz="2400" dirty="0" smtClean="0">
                <a:latin typeface="Arial" pitchFamily="34" charset="0"/>
                <a:cs typeface="Arial" pitchFamily="34" charset="0"/>
              </a:rPr>
              <a:t>.</a:t>
            </a:r>
          </a:p>
          <a:p>
            <a:pPr lvl="2"/>
            <a:r>
              <a:rPr lang="tr-TR" sz="2000" dirty="0" err="1" smtClean="0">
                <a:latin typeface="Arial" pitchFamily="34" charset="0"/>
                <a:cs typeface="Arial" pitchFamily="34" charset="0"/>
              </a:rPr>
              <a:t>Currently</a:t>
            </a:r>
            <a:r>
              <a:rPr lang="tr-TR" sz="2000" dirty="0" smtClean="0">
                <a:latin typeface="Arial" pitchFamily="34" charset="0"/>
                <a:cs typeface="Arial" pitchFamily="34" charset="0"/>
              </a:rPr>
              <a:t>, </a:t>
            </a:r>
            <a:r>
              <a:rPr lang="tr-TR" sz="2000" dirty="0" err="1" smtClean="0">
                <a:latin typeface="Arial" pitchFamily="34" charset="0"/>
                <a:cs typeface="Arial" pitchFamily="34" charset="0"/>
              </a:rPr>
              <a:t>they</a:t>
            </a:r>
            <a:r>
              <a:rPr lang="tr-TR" sz="2000" dirty="0" smtClean="0">
                <a:latin typeface="Arial" pitchFamily="34" charset="0"/>
                <a:cs typeface="Arial" pitchFamily="34" charset="0"/>
              </a:rPr>
              <a:t> </a:t>
            </a:r>
            <a:r>
              <a:rPr lang="tr-TR" sz="2000" dirty="0" err="1" smtClean="0">
                <a:latin typeface="Arial" pitchFamily="34" charset="0"/>
                <a:cs typeface="Arial" pitchFamily="34" charset="0"/>
              </a:rPr>
              <a:t>are</a:t>
            </a:r>
            <a:r>
              <a:rPr lang="tr-TR" sz="2000" dirty="0" smtClean="0">
                <a:latin typeface="Arial" pitchFamily="34" charset="0"/>
                <a:cs typeface="Arial" pitchFamily="34" charset="0"/>
              </a:rPr>
              <a:t> </a:t>
            </a:r>
            <a:r>
              <a:rPr lang="tr-TR" sz="2000" b="1" dirty="0" err="1" smtClean="0">
                <a:latin typeface="Arial" pitchFamily="34" charset="0"/>
                <a:cs typeface="Arial" pitchFamily="34" charset="0"/>
              </a:rPr>
              <a:t>writing</a:t>
            </a:r>
            <a:r>
              <a:rPr lang="tr-TR" sz="2000" b="1" dirty="0" smtClean="0">
                <a:latin typeface="Arial" pitchFamily="34" charset="0"/>
                <a:cs typeface="Arial" pitchFamily="34" charset="0"/>
              </a:rPr>
              <a:t> a </a:t>
            </a:r>
            <a:r>
              <a:rPr lang="tr-TR" sz="2000" b="1" dirty="0" err="1" smtClean="0">
                <a:latin typeface="Arial" pitchFamily="34" charset="0"/>
                <a:cs typeface="Arial" pitchFamily="34" charset="0"/>
              </a:rPr>
              <a:t>draft</a:t>
            </a:r>
            <a:r>
              <a:rPr lang="tr-TR" sz="2000" b="1" dirty="0" smtClean="0">
                <a:latin typeface="Arial" pitchFamily="34" charset="0"/>
                <a:cs typeface="Arial" pitchFamily="34" charset="0"/>
              </a:rPr>
              <a:t> constitution</a:t>
            </a:r>
            <a:r>
              <a:rPr lang="tr-TR" sz="2000" dirty="0" smtClean="0">
                <a:latin typeface="Arial" pitchFamily="34" charset="0"/>
                <a:cs typeface="Arial" pitchFamily="34" charset="0"/>
              </a:rPr>
              <a:t>, </a:t>
            </a:r>
            <a:r>
              <a:rPr lang="tr-TR" sz="2000" dirty="0" err="1" smtClean="0">
                <a:latin typeface="Arial" pitchFamily="34" charset="0"/>
                <a:cs typeface="Arial" pitchFamily="34" charset="0"/>
              </a:rPr>
              <a:t>utilizing</a:t>
            </a:r>
            <a:r>
              <a:rPr lang="tr-TR" sz="2000" dirty="0" smtClean="0">
                <a:latin typeface="Arial" pitchFamily="34" charset="0"/>
                <a:cs typeface="Arial" pitchFamily="34" charset="0"/>
              </a:rPr>
              <a:t>, </a:t>
            </a:r>
            <a:r>
              <a:rPr lang="tr-TR" sz="2000" dirty="0" err="1" smtClean="0">
                <a:latin typeface="Arial" pitchFamily="34" charset="0"/>
                <a:cs typeface="Arial" pitchFamily="34" charset="0"/>
              </a:rPr>
              <a:t>among</a:t>
            </a:r>
            <a:r>
              <a:rPr lang="tr-TR" sz="2000" dirty="0" smtClean="0">
                <a:latin typeface="Arial" pitchFamily="34" charset="0"/>
                <a:cs typeface="Arial" pitchFamily="34" charset="0"/>
              </a:rPr>
              <a:t> </a:t>
            </a:r>
            <a:r>
              <a:rPr lang="tr-TR" sz="2000" dirty="0" err="1" smtClean="0">
                <a:latin typeface="Arial" pitchFamily="34" charset="0"/>
                <a:cs typeface="Arial" pitchFamily="34" charset="0"/>
              </a:rPr>
              <a:t>other</a:t>
            </a:r>
            <a:r>
              <a:rPr lang="tr-TR" sz="2000" dirty="0" smtClean="0">
                <a:latin typeface="Arial" pitchFamily="34" charset="0"/>
                <a:cs typeface="Arial" pitchFamily="34" charset="0"/>
              </a:rPr>
              <a:t> </a:t>
            </a:r>
            <a:r>
              <a:rPr lang="tr-TR" sz="2000" dirty="0" err="1" smtClean="0">
                <a:latin typeface="Arial" pitchFamily="34" charset="0"/>
                <a:cs typeface="Arial" pitchFamily="34" charset="0"/>
              </a:rPr>
              <a:t>contributions</a:t>
            </a:r>
            <a:r>
              <a:rPr lang="tr-TR" sz="2000" dirty="0" smtClean="0">
                <a:latin typeface="Arial" pitchFamily="34" charset="0"/>
                <a:cs typeface="Arial" pitchFamily="34" charset="0"/>
              </a:rPr>
              <a:t>, </a:t>
            </a:r>
            <a:r>
              <a:rPr lang="tr-TR" sz="2000" dirty="0" err="1" smtClean="0">
                <a:latin typeface="Arial" pitchFamily="34" charset="0"/>
                <a:cs typeface="Arial" pitchFamily="34" charset="0"/>
              </a:rPr>
              <a:t>citizens</a:t>
            </a:r>
            <a:r>
              <a:rPr lang="tr-TR" sz="2000" dirty="0" smtClean="0">
                <a:latin typeface="Arial" pitchFamily="34" charset="0"/>
                <a:cs typeface="Arial" pitchFamily="34" charset="0"/>
              </a:rPr>
              <a:t>’ </a:t>
            </a:r>
            <a:r>
              <a:rPr lang="tr-TR" sz="2000" dirty="0" err="1" smtClean="0">
                <a:latin typeface="Arial" pitchFamily="34" charset="0"/>
                <a:cs typeface="Arial" pitchFamily="34" charset="0"/>
              </a:rPr>
              <a:t>demands</a:t>
            </a:r>
            <a:r>
              <a:rPr lang="tr-TR" sz="2000" dirty="0" smtClean="0">
                <a:latin typeface="Arial" pitchFamily="34" charset="0"/>
                <a:cs typeface="Arial" pitchFamily="34" charset="0"/>
              </a:rPr>
              <a:t> </a:t>
            </a:r>
            <a:r>
              <a:rPr lang="tr-TR" sz="2000" dirty="0" err="1" smtClean="0">
                <a:latin typeface="Arial" pitchFamily="34" charset="0"/>
                <a:cs typeface="Arial" pitchFamily="34" charset="0"/>
              </a:rPr>
              <a:t>expressed</a:t>
            </a:r>
            <a:r>
              <a:rPr lang="tr-TR" sz="2000" dirty="0" smtClean="0">
                <a:latin typeface="Arial" pitchFamily="34" charset="0"/>
                <a:cs typeface="Arial" pitchFamily="34" charset="0"/>
              </a:rPr>
              <a:t> </a:t>
            </a:r>
            <a:r>
              <a:rPr lang="tr-TR" sz="2000" dirty="0" err="1" smtClean="0">
                <a:latin typeface="Arial" pitchFamily="34" charset="0"/>
                <a:cs typeface="Arial" pitchFamily="34" charset="0"/>
              </a:rPr>
              <a:t>through</a:t>
            </a:r>
            <a:r>
              <a:rPr lang="tr-TR" sz="2000" dirty="0" smtClean="0">
                <a:latin typeface="Arial" pitchFamily="34" charset="0"/>
                <a:cs typeface="Arial" pitchFamily="34" charset="0"/>
              </a:rPr>
              <a:t> CP</a:t>
            </a:r>
          </a:p>
          <a:p>
            <a:r>
              <a:rPr lang="tr-TR" sz="2800" dirty="0" err="1" smtClean="0">
                <a:latin typeface="Arial" pitchFamily="34" charset="0"/>
                <a:cs typeface="Arial" pitchFamily="34" charset="0"/>
              </a:rPr>
              <a:t>Before</a:t>
            </a:r>
            <a:r>
              <a:rPr lang="tr-TR" sz="2800" dirty="0" smtClean="0">
                <a:latin typeface="Arial" pitchFamily="34" charset="0"/>
                <a:cs typeface="Arial" pitchFamily="34" charset="0"/>
              </a:rPr>
              <a:t> the </a:t>
            </a:r>
            <a:r>
              <a:rPr lang="tr-TR" sz="2800" dirty="0" err="1" smtClean="0">
                <a:latin typeface="Arial" pitchFamily="34" charset="0"/>
                <a:cs typeface="Arial" pitchFamily="34" charset="0"/>
              </a:rPr>
              <a:t>Citizen</a:t>
            </a:r>
            <a:r>
              <a:rPr lang="tr-TR" sz="2800" dirty="0" smtClean="0">
                <a:latin typeface="Arial" pitchFamily="34" charset="0"/>
                <a:cs typeface="Arial" pitchFamily="34" charset="0"/>
              </a:rPr>
              <a:t> </a:t>
            </a:r>
            <a:r>
              <a:rPr lang="tr-TR" sz="2800" dirty="0" err="1" smtClean="0">
                <a:latin typeface="Arial" pitchFamily="34" charset="0"/>
                <a:cs typeface="Arial" pitchFamily="34" charset="0"/>
              </a:rPr>
              <a:t>Assemblies</a:t>
            </a:r>
            <a:r>
              <a:rPr lang="tr-TR" sz="2800" dirty="0" smtClean="0">
                <a:latin typeface="Arial" pitchFamily="34" charset="0"/>
                <a:cs typeface="Arial" pitchFamily="34" charset="0"/>
              </a:rPr>
              <a:t>, constitution making </a:t>
            </a:r>
            <a:r>
              <a:rPr lang="tr-TR" sz="2800" dirty="0" err="1" smtClean="0">
                <a:latin typeface="Arial" pitchFamily="34" charset="0"/>
                <a:cs typeface="Arial" pitchFamily="34" charset="0"/>
              </a:rPr>
              <a:t>was</a:t>
            </a:r>
            <a:r>
              <a:rPr lang="tr-TR" sz="2800" dirty="0" smtClean="0">
                <a:latin typeface="Arial" pitchFamily="34" charset="0"/>
                <a:cs typeface="Arial" pitchFamily="34" charset="0"/>
              </a:rPr>
              <a:t> a “</a:t>
            </a:r>
            <a:r>
              <a:rPr lang="tr-TR" sz="2800" dirty="0" err="1" smtClean="0">
                <a:latin typeface="Arial" pitchFamily="34" charset="0"/>
                <a:cs typeface="Arial" pitchFamily="34" charset="0"/>
              </a:rPr>
              <a:t>very</a:t>
            </a:r>
            <a:r>
              <a:rPr lang="tr-TR" sz="2800" dirty="0" smtClean="0">
                <a:latin typeface="Arial" pitchFamily="34" charset="0"/>
                <a:cs typeface="Arial" pitchFamily="34" charset="0"/>
              </a:rPr>
              <a:t> </a:t>
            </a:r>
            <a:r>
              <a:rPr lang="tr-TR" sz="2800" dirty="0" err="1" smtClean="0">
                <a:latin typeface="Arial" pitchFamily="34" charset="0"/>
                <a:cs typeface="Arial" pitchFamily="34" charset="0"/>
              </a:rPr>
              <a:t>difficult</a:t>
            </a:r>
            <a:r>
              <a:rPr lang="tr-TR" sz="2800" dirty="0" smtClean="0">
                <a:latin typeface="Arial" pitchFamily="34" charset="0"/>
                <a:cs typeface="Arial" pitchFamily="34" charset="0"/>
              </a:rPr>
              <a:t>” process.</a:t>
            </a:r>
          </a:p>
          <a:p>
            <a:pPr lvl="1"/>
            <a:r>
              <a:rPr lang="tr-TR" sz="2400" dirty="0" err="1" smtClean="0">
                <a:latin typeface="Arial" pitchFamily="34" charset="0"/>
                <a:cs typeface="Arial" pitchFamily="34" charset="0"/>
              </a:rPr>
              <a:t>Now</a:t>
            </a:r>
            <a:r>
              <a:rPr lang="tr-TR" sz="2400" dirty="0" smtClean="0">
                <a:latin typeface="Arial" pitchFamily="34" charset="0"/>
                <a:cs typeface="Arial" pitchFamily="34" charset="0"/>
              </a:rPr>
              <a:t> it is </a:t>
            </a:r>
            <a:r>
              <a:rPr lang="tr-TR" sz="2400" dirty="0" err="1" smtClean="0">
                <a:latin typeface="Arial" pitchFamily="34" charset="0"/>
                <a:cs typeface="Arial" pitchFamily="34" charset="0"/>
              </a:rPr>
              <a:t>just</a:t>
            </a:r>
            <a:r>
              <a:rPr lang="tr-TR" sz="2400" dirty="0" smtClean="0">
                <a:latin typeface="Arial" pitchFamily="34" charset="0"/>
                <a:cs typeface="Arial" pitchFamily="34" charset="0"/>
              </a:rPr>
              <a:t> “</a:t>
            </a:r>
            <a:r>
              <a:rPr lang="tr-TR" sz="2400" dirty="0" err="1" smtClean="0">
                <a:latin typeface="Arial" pitchFamily="34" charset="0"/>
                <a:cs typeface="Arial" pitchFamily="34" charset="0"/>
              </a:rPr>
              <a:t>difficult</a:t>
            </a:r>
            <a:r>
              <a:rPr lang="tr-TR" sz="2400" dirty="0" smtClean="0">
                <a:latin typeface="Arial" pitchFamily="34" charset="0"/>
                <a:cs typeface="Arial" pitchFamily="34" charset="0"/>
              </a:rPr>
              <a:t>”…</a:t>
            </a:r>
          </a:p>
          <a:p>
            <a:pPr lvl="1"/>
            <a:endParaRPr lang="tr-TR"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9271</TotalTime>
  <Words>1928</Words>
  <Application>Microsoft Office PowerPoint</Application>
  <PresentationFormat>Ekran Gösterisi (4:3)</PresentationFormat>
  <Paragraphs>293</Paragraphs>
  <Slides>50</Slides>
  <Notes>1</Notes>
  <HiddenSlides>0</HiddenSlides>
  <MMClips>1</MMClips>
  <ScaleCrop>false</ScaleCrop>
  <HeadingPairs>
    <vt:vector size="4" baseType="variant">
      <vt:variant>
        <vt:lpstr>Tema</vt:lpstr>
      </vt:variant>
      <vt:variant>
        <vt:i4>1</vt:i4>
      </vt:variant>
      <vt:variant>
        <vt:lpstr>Slayt Başlıkları</vt:lpstr>
      </vt:variant>
      <vt:variant>
        <vt:i4>50</vt:i4>
      </vt:variant>
    </vt:vector>
  </HeadingPairs>
  <TitlesOfParts>
    <vt:vector size="51" baseType="lpstr">
      <vt:lpstr>Ofis Teması</vt:lpstr>
      <vt:lpstr>        Participatory Democracy Practices in Turkey Citizen Assemblies for a New Constitution Local Governance Meetings  (İzmir Experience)   </vt:lpstr>
      <vt:lpstr>Constitution Platform – Turkey Speaks Citizen Assemblies  for a New Constitution </vt:lpstr>
      <vt:lpstr>Slayt 3</vt:lpstr>
      <vt:lpstr>Outline</vt:lpstr>
      <vt:lpstr>Constitution making as a conflict resolution device?</vt:lpstr>
      <vt:lpstr>What was new about  the constitution making process?</vt:lpstr>
      <vt:lpstr>TGNA schedule</vt:lpstr>
      <vt:lpstr>Slayt 8</vt:lpstr>
      <vt:lpstr>Slayt 9</vt:lpstr>
      <vt:lpstr>Slayt 10</vt:lpstr>
      <vt:lpstr>Slayt 11</vt:lpstr>
      <vt:lpstr>Our method (1) Turkey Speaks, but how?</vt:lpstr>
      <vt:lpstr>Our method (2) Turkey Speaks, but how?</vt:lpstr>
      <vt:lpstr>Slayt 14</vt:lpstr>
      <vt:lpstr>Slayt 15</vt:lpstr>
      <vt:lpstr>Slayt 16</vt:lpstr>
      <vt:lpstr>Slayt 17</vt:lpstr>
      <vt:lpstr>Slayt 18</vt:lpstr>
      <vt:lpstr>Slayt 19</vt:lpstr>
      <vt:lpstr> ~ 6,500 Constitution Volunteers A demographically, geographically and professionally diverse sample </vt:lpstr>
      <vt:lpstr>Constitution Volunteers </vt:lpstr>
      <vt:lpstr>What do you think of the current constitution?  Do you like it?   Does it need to change?</vt:lpstr>
      <vt:lpstr>75% of participants don’t like  the current constitution  for several reasons  AVERAGE OF 13 ASSEMBLIES</vt:lpstr>
      <vt:lpstr>Among those who don’t like  the current constitution,  majority demands  a brand new constitution   AVERAGE OF 13 ASSEMBLIES</vt:lpstr>
      <vt:lpstr>5 important constitutional issues</vt:lpstr>
      <vt:lpstr>Cohabitation of divergent groups within the society</vt:lpstr>
      <vt:lpstr>Slayt 27</vt:lpstr>
      <vt:lpstr>“Who are we?”</vt:lpstr>
      <vt:lpstr>Slayt 29</vt:lpstr>
      <vt:lpstr>Slayt 30</vt:lpstr>
      <vt:lpstr>Perceptions of  “equal access to public services”</vt:lpstr>
      <vt:lpstr>Slayt 32</vt:lpstr>
      <vt:lpstr>Slayt 33</vt:lpstr>
      <vt:lpstr>Slayt 34</vt:lpstr>
      <vt:lpstr>Slayt 35</vt:lpstr>
      <vt:lpstr>Judicial independence and  the rule of law </vt:lpstr>
      <vt:lpstr>Slayt 37</vt:lpstr>
      <vt:lpstr>Slayt 38</vt:lpstr>
      <vt:lpstr>Which principle should be upheld as a priority in the making of the new constitution?  </vt:lpstr>
      <vt:lpstr>Which principle should be upheld as a priority in the making of the new constitution? AVERAGE OF 13 ASSEMBLIES</vt:lpstr>
      <vt:lpstr>Which principle should be upheld as a priority in the making of the new constitution? PROVINCES</vt:lpstr>
      <vt:lpstr>There were intense debates</vt:lpstr>
      <vt:lpstr>“Mark my words, son…”</vt:lpstr>
      <vt:lpstr>“That’s not the case, sir…”</vt:lpstr>
      <vt:lpstr>Some lost their temper,  but none lost control</vt:lpstr>
      <vt:lpstr>A discussion coordinator under pressure</vt:lpstr>
      <vt:lpstr>After 10 hours of debate</vt:lpstr>
      <vt:lpstr>Slayt 48</vt:lpstr>
      <vt:lpstr> A strong demand  for a new constitution</vt:lpstr>
      <vt:lpstr>Conclusion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ANKARA, KONYA, EDİRNE, DİYARBAKIR Anayasa Vatandaş Toplantıları</dc:title>
  <dc:creator>m ratip</dc:creator>
  <cp:lastModifiedBy>ASUS27</cp:lastModifiedBy>
  <cp:revision>762</cp:revision>
  <dcterms:created xsi:type="dcterms:W3CDTF">2012-02-21T12:37:54Z</dcterms:created>
  <dcterms:modified xsi:type="dcterms:W3CDTF">2013-11-11T12:29:49Z</dcterms:modified>
</cp:coreProperties>
</file>